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6.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7.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673" r:id="rId3"/>
    <p:sldMasterId id="2147483678" r:id="rId4"/>
    <p:sldMasterId id="2147483688" r:id="rId5"/>
    <p:sldMasterId id="2147483696" r:id="rId6"/>
    <p:sldMasterId id="2147483706" r:id="rId7"/>
    <p:sldMasterId id="2147483714" r:id="rId8"/>
  </p:sldMasterIdLst>
  <p:notesMasterIdLst>
    <p:notesMasterId r:id="rId54"/>
  </p:notesMasterIdLst>
  <p:sldIdLst>
    <p:sldId id="357" r:id="rId9"/>
    <p:sldId id="258" r:id="rId10"/>
    <p:sldId id="368" r:id="rId11"/>
    <p:sldId id="385" r:id="rId12"/>
    <p:sldId id="314" r:id="rId13"/>
    <p:sldId id="324" r:id="rId14"/>
    <p:sldId id="381" r:id="rId15"/>
    <p:sldId id="382" r:id="rId16"/>
    <p:sldId id="313" r:id="rId17"/>
    <p:sldId id="371" r:id="rId18"/>
    <p:sldId id="372" r:id="rId19"/>
    <p:sldId id="318" r:id="rId20"/>
    <p:sldId id="370" r:id="rId21"/>
    <p:sldId id="373" r:id="rId22"/>
    <p:sldId id="374" r:id="rId23"/>
    <p:sldId id="383" r:id="rId24"/>
    <p:sldId id="384" r:id="rId25"/>
    <p:sldId id="271" r:id="rId26"/>
    <p:sldId id="277" r:id="rId27"/>
    <p:sldId id="279" r:id="rId28"/>
    <p:sldId id="280" r:id="rId29"/>
    <p:sldId id="281" r:id="rId30"/>
    <p:sldId id="273" r:id="rId31"/>
    <p:sldId id="290" r:id="rId32"/>
    <p:sldId id="298" r:id="rId33"/>
    <p:sldId id="299" r:id="rId34"/>
    <p:sldId id="387" r:id="rId35"/>
    <p:sldId id="389" r:id="rId36"/>
    <p:sldId id="388" r:id="rId37"/>
    <p:sldId id="325" r:id="rId38"/>
    <p:sldId id="320" r:id="rId39"/>
    <p:sldId id="375" r:id="rId40"/>
    <p:sldId id="358" r:id="rId41"/>
    <p:sldId id="377" r:id="rId42"/>
    <p:sldId id="376" r:id="rId43"/>
    <p:sldId id="378" r:id="rId44"/>
    <p:sldId id="367" r:id="rId45"/>
    <p:sldId id="353" r:id="rId46"/>
    <p:sldId id="268" r:id="rId47"/>
    <p:sldId id="380" r:id="rId48"/>
    <p:sldId id="379" r:id="rId49"/>
    <p:sldId id="386" r:id="rId50"/>
    <p:sldId id="365" r:id="rId51"/>
    <p:sldId id="360" r:id="rId52"/>
    <p:sldId id="34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uise Hadley" initials="LH" lastIdx="5" clrIdx="0">
    <p:extLst>
      <p:ext uri="{19B8F6BF-5375-455C-9EA6-DF929625EA0E}">
        <p15:presenceInfo xmlns:p15="http://schemas.microsoft.com/office/powerpoint/2012/main" userId="7c0fbf2e817d3528" providerId="Windows Live"/>
      </p:ext>
    </p:extLst>
  </p:cmAuthor>
  <p:cmAuthor id="2" name="Andy Otaqui" initials="AO" lastIdx="0" clrIdx="1">
    <p:extLst>
      <p:ext uri="{19B8F6BF-5375-455C-9EA6-DF929625EA0E}">
        <p15:presenceInfo xmlns:p15="http://schemas.microsoft.com/office/powerpoint/2012/main" userId="S-1-5-21-460631766-1011042804-1526553453-324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autoAdjust="0"/>
    <p:restoredTop sz="94660"/>
  </p:normalViewPr>
  <p:slideViewPr>
    <p:cSldViewPr snapToGrid="0">
      <p:cViewPr varScale="1">
        <p:scale>
          <a:sx n="117" d="100"/>
          <a:sy n="117" d="100"/>
        </p:scale>
        <p:origin x="43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viewProps" Target="view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C86A61-29A7-453A-8ECE-069395BC2F95}" type="datetimeFigureOut">
              <a:rPr lang="en-GB" smtClean="0"/>
              <a:t>12/08/2022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9965A-1025-4AFB-A119-D9C39BA4F6C3}" type="slidenum">
              <a:rPr lang="en-GB" smtClean="0"/>
              <a:t>‹#›</a:t>
            </a:fld>
            <a:endParaRPr lang="en-GB"/>
          </a:p>
        </p:txBody>
      </p:sp>
    </p:spTree>
    <p:extLst>
      <p:ext uri="{BB962C8B-B14F-4D97-AF65-F5344CB8AC3E}">
        <p14:creationId xmlns:p14="http://schemas.microsoft.com/office/powerpoint/2010/main" val="1624122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4C9881B-D778-4A3D-BC93-5AB479F4CCB5}" type="slidenum">
              <a:rPr lang="en-GB" smtClean="0"/>
              <a:t>26</a:t>
            </a:fld>
            <a:endParaRPr lang="en-GB"/>
          </a:p>
        </p:txBody>
      </p:sp>
    </p:spTree>
    <p:extLst>
      <p:ext uri="{BB962C8B-B14F-4D97-AF65-F5344CB8AC3E}">
        <p14:creationId xmlns:p14="http://schemas.microsoft.com/office/powerpoint/2010/main" val="3171703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B1A6BF5-7DC2-4B59-9E51-3E1F48DF9F83}" type="datetimeFigureOut">
              <a:rPr lang="en-GB" smtClean="0">
                <a:solidFill>
                  <a:prstClr val="black"/>
                </a:solidFill>
              </a:rPr>
              <a:pPr/>
              <a:t>12/08/2022</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0DACE3B2-3314-45B3-B193-5E47D767B048}"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4067859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141902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85265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4B330B4-78DE-407F-97AA-A98C551D3A5A}" type="datetimeFigureOut">
              <a:rPr lang="en-GB" smtClean="0"/>
              <a:t>12/08/2022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FD484B7-4BAE-46EE-A412-5A0C2678071E}" type="slidenum">
              <a:rPr lang="en-GB" smtClean="0"/>
              <a:t>‹#›</a:t>
            </a:fld>
            <a:endParaRPr lang="en-GB"/>
          </a:p>
        </p:txBody>
      </p:sp>
    </p:spTree>
    <p:extLst>
      <p:ext uri="{BB962C8B-B14F-4D97-AF65-F5344CB8AC3E}">
        <p14:creationId xmlns:p14="http://schemas.microsoft.com/office/powerpoint/2010/main" val="1955569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330B4-78DE-407F-97AA-A98C551D3A5A}" type="datetimeFigureOut">
              <a:rPr lang="en-GB" smtClean="0"/>
              <a:t>12/08/2022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FD484B7-4BAE-46EE-A412-5A0C2678071E}" type="slidenum">
              <a:rPr lang="en-GB" smtClean="0"/>
              <a:t>‹#›</a:t>
            </a:fld>
            <a:endParaRPr lang="en-GB"/>
          </a:p>
        </p:txBody>
      </p:sp>
    </p:spTree>
    <p:extLst>
      <p:ext uri="{BB962C8B-B14F-4D97-AF65-F5344CB8AC3E}">
        <p14:creationId xmlns:p14="http://schemas.microsoft.com/office/powerpoint/2010/main" val="3871757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B330B4-78DE-407F-97AA-A98C551D3A5A}" type="datetimeFigureOut">
              <a:rPr lang="en-GB" smtClean="0"/>
              <a:t>12/08/2022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FD484B7-4BAE-46EE-A412-5A0C2678071E}" type="slidenum">
              <a:rPr lang="en-GB" smtClean="0"/>
              <a:t>‹#›</a:t>
            </a:fld>
            <a:endParaRPr lang="en-GB"/>
          </a:p>
        </p:txBody>
      </p:sp>
    </p:spTree>
    <p:extLst>
      <p:ext uri="{BB962C8B-B14F-4D97-AF65-F5344CB8AC3E}">
        <p14:creationId xmlns:p14="http://schemas.microsoft.com/office/powerpoint/2010/main" val="3507790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B330B4-78DE-407F-97AA-A98C551D3A5A}" type="datetimeFigureOut">
              <a:rPr lang="en-GB" smtClean="0"/>
              <a:t>12/08/2022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FD484B7-4BAE-46EE-A412-5A0C2678071E}" type="slidenum">
              <a:rPr lang="en-GB" smtClean="0"/>
              <a:t>‹#›</a:t>
            </a:fld>
            <a:endParaRPr lang="en-GB"/>
          </a:p>
        </p:txBody>
      </p:sp>
    </p:spTree>
    <p:extLst>
      <p:ext uri="{BB962C8B-B14F-4D97-AF65-F5344CB8AC3E}">
        <p14:creationId xmlns:p14="http://schemas.microsoft.com/office/powerpoint/2010/main" val="848876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96115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978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91857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1909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1A6BF5-7DC2-4B59-9E51-3E1F48DF9F83}" type="datetimeFigureOut">
              <a:rPr lang="en-GB" smtClean="0">
                <a:solidFill>
                  <a:prstClr val="black"/>
                </a:solidFill>
              </a:rPr>
              <a:pPr/>
              <a:t>12/08/2022</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0DACE3B2-3314-45B3-B193-5E47D767B048}"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723368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12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767520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6900028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F6D5B-50DF-3D4A-A73F-BC48EB89133A}"/>
              </a:ext>
            </a:extLst>
          </p:cNvPr>
          <p:cNvPicPr>
            <a:picLocks noChangeAspect="1"/>
          </p:cNvPicPr>
          <p:nvPr/>
        </p:nvPicPr>
        <p:blipFill>
          <a:blip r:embed="rId2"/>
          <a:stretch>
            <a:fillRect/>
          </a:stretch>
        </p:blipFill>
        <p:spPr>
          <a:xfrm>
            <a:off x="3371850" y="1631950"/>
            <a:ext cx="5448300" cy="3594100"/>
          </a:xfrm>
          <a:prstGeom prst="rect">
            <a:avLst/>
          </a:prstGeom>
        </p:spPr>
      </p:pic>
    </p:spTree>
    <p:extLst>
      <p:ext uri="{BB962C8B-B14F-4D97-AF65-F5344CB8AC3E}">
        <p14:creationId xmlns:p14="http://schemas.microsoft.com/office/powerpoint/2010/main" val="4372172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4931A5-93F5-984D-ADB5-D88F0E879C18}"/>
              </a:ext>
            </a:extLst>
          </p:cNvPr>
          <p:cNvPicPr>
            <a:picLocks noChangeAspect="1"/>
          </p:cNvPicPr>
          <p:nvPr/>
        </p:nvPicPr>
        <p:blipFill>
          <a:blip r:embed="rId2"/>
          <a:stretch>
            <a:fillRect/>
          </a:stretch>
        </p:blipFill>
        <p:spPr>
          <a:xfrm>
            <a:off x="3213100" y="1581150"/>
            <a:ext cx="5765800" cy="3695700"/>
          </a:xfrm>
          <a:prstGeom prst="rect">
            <a:avLst/>
          </a:prstGeom>
        </p:spPr>
      </p:pic>
    </p:spTree>
    <p:extLst>
      <p:ext uri="{BB962C8B-B14F-4D97-AF65-F5344CB8AC3E}">
        <p14:creationId xmlns:p14="http://schemas.microsoft.com/office/powerpoint/2010/main" val="24064684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32843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3141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2376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76204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843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1A6BF5-7DC2-4B59-9E51-3E1F48DF9F83}" type="datetimeFigureOut">
              <a:rPr lang="en-GB" smtClean="0">
                <a:solidFill>
                  <a:prstClr val="black"/>
                </a:solidFill>
              </a:rPr>
              <a:pPr/>
              <a:t>12/08/2022</a:t>
            </a:fld>
            <a:endParaRPr lang="en-GB">
              <a:solidFill>
                <a:prstClr val="black"/>
              </a:solidFill>
            </a:endParaRPr>
          </a:p>
        </p:txBody>
      </p:sp>
      <p:sp>
        <p:nvSpPr>
          <p:cNvPr id="4" name="Footer Placeholder 3"/>
          <p:cNvSpPr>
            <a:spLocks noGrp="1"/>
          </p:cNvSpPr>
          <p:nvPr>
            <p:ph type="ftr" sz="quarter" idx="11"/>
          </p:nvPr>
        </p:nvSpPr>
        <p:spPr/>
        <p:txBody>
          <a:bodyPr/>
          <a:lstStyle/>
          <a:p>
            <a:endParaRPr lang="en-GB">
              <a:solidFill>
                <a:prstClr val="black"/>
              </a:solidFill>
            </a:endParaRPr>
          </a:p>
        </p:txBody>
      </p:sp>
      <p:sp>
        <p:nvSpPr>
          <p:cNvPr id="5" name="Slide Number Placeholder 4"/>
          <p:cNvSpPr>
            <a:spLocks noGrp="1"/>
          </p:cNvSpPr>
          <p:nvPr>
            <p:ph type="sldNum" sz="quarter" idx="12"/>
          </p:nvPr>
        </p:nvSpPr>
        <p:spPr/>
        <p:txBody>
          <a:bodyPr/>
          <a:lstStyle/>
          <a:p>
            <a:fld id="{0DACE3B2-3314-45B3-B193-5E47D767B048}"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638257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23957049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510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73913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72066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9786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94900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878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6826901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180936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7166F8-5299-9F4F-B50D-A95C9470457A}"/>
              </a:ext>
            </a:extLst>
          </p:cNvPr>
          <p:cNvPicPr>
            <a:picLocks noChangeAspect="1"/>
          </p:cNvPicPr>
          <p:nvPr userDrawn="1"/>
        </p:nvPicPr>
        <p:blipFill>
          <a:blip r:embed="rId2"/>
          <a:stretch>
            <a:fillRect/>
          </a:stretch>
        </p:blipFill>
        <p:spPr>
          <a:xfrm>
            <a:off x="3371850" y="1631950"/>
            <a:ext cx="5448300" cy="3594100"/>
          </a:xfrm>
          <a:prstGeom prst="rect">
            <a:avLst/>
          </a:prstGeom>
        </p:spPr>
      </p:pic>
    </p:spTree>
    <p:extLst>
      <p:ext uri="{BB962C8B-B14F-4D97-AF65-F5344CB8AC3E}">
        <p14:creationId xmlns:p14="http://schemas.microsoft.com/office/powerpoint/2010/main" val="1058150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1A6BF5-7DC2-4B59-9E51-3E1F48DF9F83}" type="datetimeFigureOut">
              <a:rPr lang="en-GB" smtClean="0">
                <a:solidFill>
                  <a:prstClr val="black"/>
                </a:solidFill>
              </a:rPr>
              <a:pPr/>
              <a:t>12/08/2022</a:t>
            </a:fld>
            <a:endParaRPr lang="en-GB">
              <a:solidFill>
                <a:prstClr val="black"/>
              </a:solidFill>
            </a:endParaRPr>
          </a:p>
        </p:txBody>
      </p:sp>
      <p:sp>
        <p:nvSpPr>
          <p:cNvPr id="3" name="Footer Placeholder 2"/>
          <p:cNvSpPr>
            <a:spLocks noGrp="1"/>
          </p:cNvSpPr>
          <p:nvPr>
            <p:ph type="ftr" sz="quarter" idx="11"/>
          </p:nvPr>
        </p:nvSpPr>
        <p:spPr/>
        <p:txBody>
          <a:bodyPr/>
          <a:lstStyle/>
          <a:p>
            <a:endParaRPr lang="en-GB">
              <a:solidFill>
                <a:prstClr val="black"/>
              </a:solidFill>
            </a:endParaRPr>
          </a:p>
        </p:txBody>
      </p:sp>
      <p:sp>
        <p:nvSpPr>
          <p:cNvPr id="4" name="Slide Number Placeholder 3"/>
          <p:cNvSpPr>
            <a:spLocks noGrp="1"/>
          </p:cNvSpPr>
          <p:nvPr>
            <p:ph type="sldNum" sz="quarter" idx="12"/>
          </p:nvPr>
        </p:nvSpPr>
        <p:spPr/>
        <p:txBody>
          <a:bodyPr/>
          <a:lstStyle/>
          <a:p>
            <a:fld id="{0DACE3B2-3314-45B3-B193-5E47D767B048}"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8150581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606115-7CE6-1D4A-A3FA-E2A33C6D51D4}"/>
              </a:ext>
            </a:extLst>
          </p:cNvPr>
          <p:cNvPicPr>
            <a:picLocks noChangeAspect="1"/>
          </p:cNvPicPr>
          <p:nvPr userDrawn="1"/>
        </p:nvPicPr>
        <p:blipFill>
          <a:blip r:embed="rId2"/>
          <a:stretch>
            <a:fillRect/>
          </a:stretch>
        </p:blipFill>
        <p:spPr>
          <a:xfrm>
            <a:off x="3213100" y="1581150"/>
            <a:ext cx="5765800" cy="3695700"/>
          </a:xfrm>
          <a:prstGeom prst="rect">
            <a:avLst/>
          </a:prstGeom>
        </p:spPr>
      </p:pic>
    </p:spTree>
    <p:extLst>
      <p:ext uri="{BB962C8B-B14F-4D97-AF65-F5344CB8AC3E}">
        <p14:creationId xmlns:p14="http://schemas.microsoft.com/office/powerpoint/2010/main" val="32579054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14695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0467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1635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61290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5168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27403127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4505396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191638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4390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383609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8071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18200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7622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40381125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4386125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DA0ACB-75EF-0245-846B-24010AB69286}"/>
              </a:ext>
            </a:extLst>
          </p:cNvPr>
          <p:cNvPicPr>
            <a:picLocks noChangeAspect="1"/>
          </p:cNvPicPr>
          <p:nvPr userDrawn="1"/>
        </p:nvPicPr>
        <p:blipFill>
          <a:blip r:embed="rId2"/>
          <a:stretch>
            <a:fillRect/>
          </a:stretch>
        </p:blipFill>
        <p:spPr>
          <a:xfrm>
            <a:off x="3371850" y="1631950"/>
            <a:ext cx="5448300" cy="3594100"/>
          </a:xfrm>
          <a:prstGeom prst="rect">
            <a:avLst/>
          </a:prstGeom>
        </p:spPr>
      </p:pic>
    </p:spTree>
    <p:extLst>
      <p:ext uri="{BB962C8B-B14F-4D97-AF65-F5344CB8AC3E}">
        <p14:creationId xmlns:p14="http://schemas.microsoft.com/office/powerpoint/2010/main" val="33550683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0C907B-7EB5-4646-8E6C-A0DCF5C81294}"/>
              </a:ext>
            </a:extLst>
          </p:cNvPr>
          <p:cNvPicPr>
            <a:picLocks noChangeAspect="1"/>
          </p:cNvPicPr>
          <p:nvPr userDrawn="1"/>
        </p:nvPicPr>
        <p:blipFill>
          <a:blip r:embed="rId2"/>
          <a:stretch>
            <a:fillRect/>
          </a:stretch>
        </p:blipFill>
        <p:spPr>
          <a:xfrm>
            <a:off x="3213100" y="1581150"/>
            <a:ext cx="5765800" cy="3695700"/>
          </a:xfrm>
          <a:prstGeom prst="rect">
            <a:avLst/>
          </a:prstGeom>
        </p:spPr>
      </p:pic>
    </p:spTree>
    <p:extLst>
      <p:ext uri="{BB962C8B-B14F-4D97-AF65-F5344CB8AC3E}">
        <p14:creationId xmlns:p14="http://schemas.microsoft.com/office/powerpoint/2010/main" val="3905679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8369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646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4032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411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10" Type="http://schemas.openxmlformats.org/officeDocument/2006/relationships/image" Target="../media/image5.jpeg"/><Relationship Id="rId4" Type="http://schemas.openxmlformats.org/officeDocument/2006/relationships/slideLayout" Target="../slideLayouts/slideLayout4.xml"/><Relationship Id="rId9" Type="http://schemas.openxmlformats.org/officeDocument/2006/relationships/image" Target="../media/image4.emf"/></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image" Target="../media/image7.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theme" Target="../theme/theme3.xml"/><Relationship Id="rId10" Type="http://schemas.openxmlformats.org/officeDocument/2006/relationships/image" Target="../media/image5.jpeg"/><Relationship Id="rId4" Type="http://schemas.openxmlformats.org/officeDocument/2006/relationships/slideLayout" Target="../slideLayouts/slideLayout15.xml"/><Relationship Id="rId9"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theme" Target="../theme/theme4.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image" Target="../media/image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theme" Target="../theme/theme6.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9" Type="http://schemas.openxmlformats.org/officeDocument/2006/relationships/image" Target="../media/image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10" Type="http://schemas.openxmlformats.org/officeDocument/2006/relationships/theme" Target="../theme/theme8.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EEAC6"/>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solidFill>
                <a:latin typeface="Source Sans Pro"/>
                <a:cs typeface="Source Sans Pro"/>
              </a:defRPr>
            </a:lvl1pPr>
          </a:lstStyle>
          <a:p>
            <a:pPr defTabSz="457200"/>
            <a:fld id="{DB1A6BF5-7DC2-4B59-9E51-3E1F48DF9F83}" type="datetimeFigureOut">
              <a:rPr lang="en-GB" smtClean="0">
                <a:solidFill>
                  <a:prstClr val="black"/>
                </a:solidFill>
              </a:rPr>
              <a:pPr defTabSz="457200"/>
              <a:t>12/08/2022</a:t>
            </a:fld>
            <a:endParaRPr lang="en-GB">
              <a:solidFill>
                <a:prstClr val="black"/>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solidFill>
                <a:latin typeface="Source Sans Pro"/>
                <a:cs typeface="Source Sans Pro"/>
              </a:defRPr>
            </a:lvl1pPr>
          </a:lstStyle>
          <a:p>
            <a:pPr defTabSz="457200"/>
            <a:endParaRPr lang="en-GB">
              <a:solidFill>
                <a:prstClr val="black"/>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solidFill>
                <a:latin typeface="Source Sans Pro"/>
                <a:cs typeface="Source Sans Pro"/>
              </a:defRPr>
            </a:lvl1pPr>
          </a:lstStyle>
          <a:p>
            <a:pPr defTabSz="457200"/>
            <a:fld id="{0DACE3B2-3314-45B3-B193-5E47D767B048}" type="slidenum">
              <a:rPr lang="en-GB" smtClean="0">
                <a:solidFill>
                  <a:prstClr val="black"/>
                </a:solidFill>
              </a:rPr>
              <a:pPr defTabSz="457200"/>
              <a:t>‹#›</a:t>
            </a:fld>
            <a:endParaRPr lang="en-GB">
              <a:solidFill>
                <a:prstClr val="black"/>
              </a:solidFill>
            </a:endParaRPr>
          </a:p>
        </p:txBody>
      </p:sp>
      <p:grpSp>
        <p:nvGrpSpPr>
          <p:cNvPr id="28" name="Group 27"/>
          <p:cNvGrpSpPr/>
          <p:nvPr/>
        </p:nvGrpSpPr>
        <p:grpSpPr>
          <a:xfrm>
            <a:off x="12803070" y="373598"/>
            <a:ext cx="2901753" cy="962352"/>
            <a:chOff x="7550001" y="1111278"/>
            <a:chExt cx="962352" cy="962352"/>
          </a:xfrm>
        </p:grpSpPr>
        <p:sp>
          <p:nvSpPr>
            <p:cNvPr id="29" name="Rectangle 28"/>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0" name="TextBox 29"/>
            <p:cNvSpPr txBox="1"/>
            <p:nvPr userDrawn="1"/>
          </p:nvSpPr>
          <p:spPr>
            <a:xfrm>
              <a:off x="7604840" y="1315455"/>
              <a:ext cx="783499"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112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47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138</a:t>
              </a:r>
            </a:p>
          </p:txBody>
        </p:sp>
      </p:grpSp>
      <p:grpSp>
        <p:nvGrpSpPr>
          <p:cNvPr id="31" name="Group 30"/>
          <p:cNvGrpSpPr/>
          <p:nvPr/>
        </p:nvGrpSpPr>
        <p:grpSpPr>
          <a:xfrm>
            <a:off x="12803069" y="3256124"/>
            <a:ext cx="1283136" cy="962352"/>
            <a:chOff x="7550001" y="1111278"/>
            <a:chExt cx="962352" cy="962352"/>
          </a:xfrm>
          <a:solidFill>
            <a:srgbClr val="0099FF"/>
          </a:solidFill>
        </p:grpSpPr>
        <p:sp>
          <p:nvSpPr>
            <p:cNvPr id="32" name="Rectangle 31"/>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3" name="TextBox 32"/>
            <p:cNvSpPr txBox="1"/>
            <p:nvPr userDrawn="1"/>
          </p:nvSpPr>
          <p:spPr>
            <a:xfrm>
              <a:off x="7674015" y="1315455"/>
              <a:ext cx="714324" cy="553998"/>
            </a:xfrm>
            <a:prstGeom prst="rect">
              <a:avLst/>
            </a:prstGeom>
            <a:solidFill>
              <a:srgbClr val="F1B43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241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180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52</a:t>
              </a:r>
            </a:p>
          </p:txBody>
        </p:sp>
      </p:grpSp>
      <p:grpSp>
        <p:nvGrpSpPr>
          <p:cNvPr id="34" name="Group 33"/>
          <p:cNvGrpSpPr/>
          <p:nvPr/>
        </p:nvGrpSpPr>
        <p:grpSpPr>
          <a:xfrm>
            <a:off x="12803069" y="4578225"/>
            <a:ext cx="1283136" cy="962352"/>
            <a:chOff x="7550001" y="1111278"/>
            <a:chExt cx="962352" cy="962352"/>
          </a:xfrm>
          <a:solidFill>
            <a:srgbClr val="CE0037"/>
          </a:solidFill>
        </p:grpSpPr>
        <p:sp>
          <p:nvSpPr>
            <p:cNvPr id="35" name="Rectangle 34"/>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6" name="TextBox 35"/>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206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55</a:t>
              </a:r>
            </a:p>
          </p:txBody>
        </p:sp>
      </p:grpSp>
      <p:grpSp>
        <p:nvGrpSpPr>
          <p:cNvPr id="37" name="Group 36"/>
          <p:cNvGrpSpPr/>
          <p:nvPr/>
        </p:nvGrpSpPr>
        <p:grpSpPr>
          <a:xfrm>
            <a:off x="14421687" y="3256124"/>
            <a:ext cx="1283136" cy="962352"/>
            <a:chOff x="7550001" y="1111278"/>
            <a:chExt cx="962352" cy="962352"/>
          </a:xfrm>
          <a:solidFill>
            <a:srgbClr val="00A9E0"/>
          </a:solidFill>
        </p:grpSpPr>
        <p:sp>
          <p:nvSpPr>
            <p:cNvPr id="38" name="Rectangle 37"/>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9" name="TextBox 38"/>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169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224</a:t>
              </a:r>
            </a:p>
          </p:txBody>
        </p:sp>
      </p:grpSp>
      <p:grpSp>
        <p:nvGrpSpPr>
          <p:cNvPr id="40" name="Group 39"/>
          <p:cNvGrpSpPr/>
          <p:nvPr/>
        </p:nvGrpSpPr>
        <p:grpSpPr>
          <a:xfrm>
            <a:off x="14421687" y="4578225"/>
            <a:ext cx="1283136" cy="962352"/>
            <a:chOff x="7550001" y="1111278"/>
            <a:chExt cx="962352" cy="962352"/>
          </a:xfrm>
          <a:solidFill>
            <a:srgbClr val="00BFB3"/>
          </a:solidFill>
        </p:grpSpPr>
        <p:sp>
          <p:nvSpPr>
            <p:cNvPr id="41" name="Rectangle 40"/>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2" name="TextBox 41"/>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179</a:t>
              </a:r>
            </a:p>
          </p:txBody>
        </p:sp>
      </p:grpSp>
      <p:grpSp>
        <p:nvGrpSpPr>
          <p:cNvPr id="43" name="Group 42"/>
          <p:cNvGrpSpPr/>
          <p:nvPr/>
        </p:nvGrpSpPr>
        <p:grpSpPr>
          <a:xfrm>
            <a:off x="14421687" y="5888825"/>
            <a:ext cx="1283136" cy="962352"/>
            <a:chOff x="7550001" y="1111278"/>
            <a:chExt cx="962352" cy="962352"/>
          </a:xfrm>
          <a:solidFill>
            <a:srgbClr val="A6BBC8"/>
          </a:solidFill>
        </p:grpSpPr>
        <p:sp>
          <p:nvSpPr>
            <p:cNvPr id="44" name="Rectangle 43"/>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5" name="TextBox 44"/>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166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187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200</a:t>
              </a:r>
            </a:p>
          </p:txBody>
        </p:sp>
      </p:grpSp>
      <p:grpSp>
        <p:nvGrpSpPr>
          <p:cNvPr id="46" name="Group 45"/>
          <p:cNvGrpSpPr/>
          <p:nvPr/>
        </p:nvGrpSpPr>
        <p:grpSpPr>
          <a:xfrm>
            <a:off x="4835912" y="-1181201"/>
            <a:ext cx="1283136" cy="962352"/>
            <a:chOff x="7550001" y="1111278"/>
            <a:chExt cx="962352" cy="962352"/>
          </a:xfrm>
          <a:solidFill>
            <a:srgbClr val="B08A42"/>
          </a:solidFill>
        </p:grpSpPr>
        <p:sp>
          <p:nvSpPr>
            <p:cNvPr id="47" name="Rectangle 46"/>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8" name="TextBox 47"/>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176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138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66</a:t>
              </a:r>
            </a:p>
          </p:txBody>
        </p:sp>
      </p:grpSp>
      <p:grpSp>
        <p:nvGrpSpPr>
          <p:cNvPr id="56" name="Group 55"/>
          <p:cNvGrpSpPr/>
          <p:nvPr/>
        </p:nvGrpSpPr>
        <p:grpSpPr>
          <a:xfrm>
            <a:off x="12803069" y="1764521"/>
            <a:ext cx="1283136" cy="962352"/>
            <a:chOff x="7550001" y="1111278"/>
            <a:chExt cx="962352" cy="962352"/>
          </a:xfrm>
          <a:solidFill>
            <a:srgbClr val="B5BD00"/>
          </a:solidFill>
        </p:grpSpPr>
        <p:sp>
          <p:nvSpPr>
            <p:cNvPr id="57" name="Rectangle 56"/>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58" name="TextBox 57"/>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181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189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0</a:t>
              </a:r>
            </a:p>
          </p:txBody>
        </p:sp>
      </p:grpSp>
      <p:grpSp>
        <p:nvGrpSpPr>
          <p:cNvPr id="62" name="Group 61"/>
          <p:cNvGrpSpPr/>
          <p:nvPr/>
        </p:nvGrpSpPr>
        <p:grpSpPr>
          <a:xfrm>
            <a:off x="14421687" y="1764521"/>
            <a:ext cx="1283136" cy="962352"/>
            <a:chOff x="7550001" y="1111278"/>
            <a:chExt cx="962352" cy="962352"/>
          </a:xfrm>
          <a:solidFill>
            <a:srgbClr val="9FAEE5"/>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159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174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229</a:t>
              </a:r>
            </a:p>
          </p:txBody>
        </p:sp>
      </p:grpSp>
      <p:grpSp>
        <p:nvGrpSpPr>
          <p:cNvPr id="65" name="Group 64"/>
          <p:cNvGrpSpPr/>
          <p:nvPr/>
        </p:nvGrpSpPr>
        <p:grpSpPr>
          <a:xfrm>
            <a:off x="528340" y="-1181548"/>
            <a:ext cx="2638195" cy="962352"/>
            <a:chOff x="7550001" y="1111278"/>
            <a:chExt cx="962352" cy="962352"/>
          </a:xfrm>
          <a:solidFill>
            <a:srgbClr val="003366"/>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102</a:t>
              </a:r>
            </a:p>
          </p:txBody>
        </p:sp>
      </p:grpSp>
      <p:grpSp>
        <p:nvGrpSpPr>
          <p:cNvPr id="68" name="Group 67"/>
          <p:cNvGrpSpPr/>
          <p:nvPr/>
        </p:nvGrpSpPr>
        <p:grpSpPr>
          <a:xfrm>
            <a:off x="3362712" y="-1181201"/>
            <a:ext cx="1283136" cy="962352"/>
            <a:chOff x="7550001" y="1111278"/>
            <a:chExt cx="962352" cy="962352"/>
          </a:xfrm>
          <a:solidFill>
            <a:srgbClr val="42B6E6"/>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66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182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230</a:t>
              </a:r>
            </a:p>
          </p:txBody>
        </p:sp>
      </p:grpSp>
      <p:sp>
        <p:nvSpPr>
          <p:cNvPr id="7" name="TextBox 6"/>
          <p:cNvSpPr txBox="1"/>
          <p:nvPr/>
        </p:nvSpPr>
        <p:spPr>
          <a:xfrm>
            <a:off x="528339" y="-1628076"/>
            <a:ext cx="67056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ource Sans Pro"/>
                <a:ea typeface="+mn-ea"/>
                <a:cs typeface="Source Sans Pro"/>
              </a:rPr>
              <a:t>Top line palette</a:t>
            </a:r>
          </a:p>
        </p:txBody>
      </p:sp>
      <p:sp>
        <p:nvSpPr>
          <p:cNvPr id="74" name="TextBox 73"/>
          <p:cNvSpPr txBox="1"/>
          <p:nvPr/>
        </p:nvSpPr>
        <p:spPr>
          <a:xfrm>
            <a:off x="12803069" y="-76031"/>
            <a:ext cx="67056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ource Sans Pro"/>
                <a:ea typeface="+mn-ea"/>
                <a:cs typeface="Source Sans Pro"/>
              </a:rPr>
              <a:t>Education palette</a:t>
            </a:r>
          </a:p>
        </p:txBody>
      </p:sp>
      <p:sp>
        <p:nvSpPr>
          <p:cNvPr id="75" name="TextBox 74"/>
          <p:cNvSpPr txBox="1"/>
          <p:nvPr/>
        </p:nvSpPr>
        <p:spPr>
          <a:xfrm>
            <a:off x="12803070" y="1404525"/>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Undergrad</a:t>
            </a:r>
          </a:p>
        </p:txBody>
      </p:sp>
      <p:sp>
        <p:nvSpPr>
          <p:cNvPr id="76" name="TextBox 75"/>
          <p:cNvSpPr txBox="1"/>
          <p:nvPr/>
        </p:nvSpPr>
        <p:spPr>
          <a:xfrm>
            <a:off x="14421689" y="1402068"/>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Postgrad</a:t>
            </a:r>
          </a:p>
        </p:txBody>
      </p:sp>
      <p:sp>
        <p:nvSpPr>
          <p:cNvPr id="77" name="TextBox 76"/>
          <p:cNvSpPr txBox="1"/>
          <p:nvPr/>
        </p:nvSpPr>
        <p:spPr>
          <a:xfrm>
            <a:off x="12803070" y="2968206"/>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ALSS</a:t>
            </a:r>
          </a:p>
        </p:txBody>
      </p:sp>
      <p:sp>
        <p:nvSpPr>
          <p:cNvPr id="78" name="TextBox 77"/>
          <p:cNvSpPr txBox="1"/>
          <p:nvPr/>
        </p:nvSpPr>
        <p:spPr>
          <a:xfrm>
            <a:off x="14421689" y="2965749"/>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HSCE</a:t>
            </a:r>
          </a:p>
        </p:txBody>
      </p:sp>
      <p:sp>
        <p:nvSpPr>
          <p:cNvPr id="79" name="TextBox 78"/>
          <p:cNvSpPr txBox="1"/>
          <p:nvPr/>
        </p:nvSpPr>
        <p:spPr>
          <a:xfrm>
            <a:off x="12803070" y="4303686"/>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MS</a:t>
            </a:r>
          </a:p>
        </p:txBody>
      </p:sp>
      <p:sp>
        <p:nvSpPr>
          <p:cNvPr id="80" name="TextBox 79"/>
          <p:cNvSpPr txBox="1"/>
          <p:nvPr/>
        </p:nvSpPr>
        <p:spPr>
          <a:xfrm>
            <a:off x="14421689" y="4301229"/>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S&amp;T</a:t>
            </a:r>
          </a:p>
        </p:txBody>
      </p:sp>
      <p:sp>
        <p:nvSpPr>
          <p:cNvPr id="81" name="TextBox 80"/>
          <p:cNvSpPr txBox="1"/>
          <p:nvPr/>
        </p:nvSpPr>
        <p:spPr>
          <a:xfrm>
            <a:off x="14421689" y="5611829"/>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LAIBS</a:t>
            </a:r>
          </a:p>
        </p:txBody>
      </p:sp>
      <p:pic>
        <p:nvPicPr>
          <p:cNvPr id="10" name="Picture 9" descr="Anglia_Ruskin_Logo_BLACK.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11" name="Picture 10" descr="Anglia_Ruskin_Logo_WHIT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9" name="Picture 58" descr="Anglia_Ruskin_Logo_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8" name="Picture 7"/>
          <p:cNvPicPr>
            <a:picLocks noChangeAspect="1"/>
          </p:cNvPicPr>
          <p:nvPr/>
        </p:nvPicPr>
        <p:blipFill>
          <a:blip r:embed="rId9"/>
          <a:stretch>
            <a:fillRect/>
          </a:stretch>
        </p:blipFill>
        <p:spPr>
          <a:xfrm>
            <a:off x="9652001" y="392896"/>
            <a:ext cx="1930401" cy="520476"/>
          </a:xfrm>
          <a:prstGeom prst="rect">
            <a:avLst/>
          </a:prstGeom>
        </p:spPr>
      </p:pic>
      <p:pic>
        <p:nvPicPr>
          <p:cNvPr id="1026" name="Picture 2" descr="\\lcaserv\redirection_lecturers$\aykut.ozkaya\My Documents\My Pictures\aru logo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8360" y="341201"/>
            <a:ext cx="4216400"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106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457200" rtl="0" eaLnBrk="1" latinLnBrk="0" hangingPunct="1">
        <a:spcBef>
          <a:spcPct val="0"/>
        </a:spcBef>
        <a:buNone/>
        <a:defRPr sz="4400" b="0" i="0" kern="1200">
          <a:solidFill>
            <a:srgbClr val="003366"/>
          </a:solidFill>
          <a:latin typeface="Garamond" panose="02020404030301010803" pitchFamily="18" charset="0"/>
          <a:ea typeface="+mj-ea"/>
          <a:cs typeface="Garamond" panose="02020404030301010803" pitchFamily="18" charset="0"/>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Garamond" panose="02020404030301010803" pitchFamily="18" charset="0"/>
        </a:defRPr>
      </a:lvl1pPr>
      <a:lvl2pPr marL="800100" indent="-3429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Garamond" panose="02020404030301010803" pitchFamily="18" charset="0"/>
        </a:defRPr>
      </a:lvl2pPr>
      <a:lvl3pPr marL="1257300" indent="-3429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Garamond" panose="02020404030301010803" pitchFamily="18" charset="0"/>
        </a:defRPr>
      </a:lvl3pPr>
      <a:lvl4pPr marL="1714500" indent="-3429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Garamond" panose="02020404030301010803" pitchFamily="18" charset="0"/>
        </a:defRPr>
      </a:lvl4pPr>
      <a:lvl5pPr marL="2171700" indent="-3429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Garamond" panose="02020404030301010803"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87E6E1FC-9BD8-A747-9362-7C4B21B9DE58}"/>
              </a:ext>
            </a:extLst>
          </p:cNvPr>
          <p:cNvPicPr>
            <a:picLocks noChangeAspect="1"/>
          </p:cNvPicPr>
          <p:nvPr/>
        </p:nvPicPr>
        <p:blipFill>
          <a:blip r:embed="rId9"/>
          <a:stretch>
            <a:fillRect/>
          </a:stretch>
        </p:blipFill>
        <p:spPr>
          <a:xfrm>
            <a:off x="9824644" y="5148357"/>
            <a:ext cx="2051924" cy="1353600"/>
          </a:xfrm>
          <a:prstGeom prst="rect">
            <a:avLst/>
          </a:prstGeom>
        </p:spPr>
      </p:pic>
    </p:spTree>
    <p:extLst>
      <p:ext uri="{BB962C8B-B14F-4D97-AF65-F5344CB8AC3E}">
        <p14:creationId xmlns:p14="http://schemas.microsoft.com/office/powerpoint/2010/main" val="74413135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Lst>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71D49"/>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71D49"/>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71D49"/>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EEAC6"/>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solidFill>
                <a:latin typeface="Source Sans Pro"/>
                <a:cs typeface="Source Sans Pro"/>
              </a:defRPr>
            </a:lvl1pPr>
          </a:lstStyle>
          <a:p>
            <a:fld id="{04B330B4-78DE-407F-97AA-A98C551D3A5A}" type="datetimeFigureOut">
              <a:rPr lang="en-GB" smtClean="0"/>
              <a:t>12/08/2022</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solidFill>
                <a:latin typeface="Source Sans Pro"/>
                <a:cs typeface="Source Sans Pro"/>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solidFill>
                <a:latin typeface="Source Sans Pro"/>
                <a:cs typeface="Source Sans Pro"/>
              </a:defRPr>
            </a:lvl1pPr>
          </a:lstStyle>
          <a:p>
            <a:fld id="{5FD484B7-4BAE-46EE-A412-5A0C2678071E}" type="slidenum">
              <a:rPr lang="en-GB" smtClean="0"/>
              <a:t>‹#›</a:t>
            </a:fld>
            <a:endParaRPr lang="en-GB"/>
          </a:p>
        </p:txBody>
      </p:sp>
      <p:grpSp>
        <p:nvGrpSpPr>
          <p:cNvPr id="28" name="Group 27"/>
          <p:cNvGrpSpPr/>
          <p:nvPr/>
        </p:nvGrpSpPr>
        <p:grpSpPr>
          <a:xfrm>
            <a:off x="12803070" y="373598"/>
            <a:ext cx="2901753" cy="962352"/>
            <a:chOff x="7550001" y="1111278"/>
            <a:chExt cx="962352" cy="962352"/>
          </a:xfrm>
        </p:grpSpPr>
        <p:sp>
          <p:nvSpPr>
            <p:cNvPr id="29" name="Rectangle 28"/>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0" name="TextBox 29"/>
            <p:cNvSpPr txBox="1"/>
            <p:nvPr userDrawn="1"/>
          </p:nvSpPr>
          <p:spPr>
            <a:xfrm>
              <a:off x="7604840" y="1315455"/>
              <a:ext cx="783499" cy="553998"/>
            </a:xfrm>
            <a:prstGeom prst="rect">
              <a:avLst/>
            </a:prstGeom>
            <a:noFill/>
          </p:spPr>
          <p:txBody>
            <a:bodyPr wrap="square" rtlCol="0">
              <a:spAutoFit/>
            </a:bodyPr>
            <a:lstStyle/>
            <a:p>
              <a:pPr>
                <a:defRPr/>
              </a:pPr>
              <a:r>
                <a:rPr lang="en-US" sz="1000" kern="0">
                  <a:solidFill>
                    <a:sysClr val="window" lastClr="FFFFFF"/>
                  </a:solidFill>
                  <a:latin typeface="Source Sans Pro"/>
                </a:rPr>
                <a:t>R= 112</a:t>
              </a:r>
            </a:p>
            <a:p>
              <a:pPr>
                <a:defRPr/>
              </a:pPr>
              <a:r>
                <a:rPr lang="en-US" sz="1000" kern="0">
                  <a:solidFill>
                    <a:sysClr val="window" lastClr="FFFFFF"/>
                  </a:solidFill>
                  <a:latin typeface="Source Sans Pro"/>
                </a:rPr>
                <a:t>G= 47</a:t>
              </a:r>
            </a:p>
            <a:p>
              <a:pPr>
                <a:defRPr/>
              </a:pPr>
              <a:r>
                <a:rPr lang="en-US" sz="1000" kern="0">
                  <a:solidFill>
                    <a:sysClr val="window" lastClr="FFFFFF"/>
                  </a:solidFill>
                  <a:latin typeface="Source Sans Pro"/>
                </a:rPr>
                <a:t>B= 138</a:t>
              </a:r>
            </a:p>
          </p:txBody>
        </p:sp>
      </p:grpSp>
      <p:grpSp>
        <p:nvGrpSpPr>
          <p:cNvPr id="31" name="Group 30"/>
          <p:cNvGrpSpPr/>
          <p:nvPr/>
        </p:nvGrpSpPr>
        <p:grpSpPr>
          <a:xfrm>
            <a:off x="12803069" y="3256124"/>
            <a:ext cx="1283136" cy="962352"/>
            <a:chOff x="7550001" y="1111278"/>
            <a:chExt cx="962352" cy="962352"/>
          </a:xfrm>
          <a:solidFill>
            <a:srgbClr val="0099FF"/>
          </a:solidFill>
        </p:grpSpPr>
        <p:sp>
          <p:nvSpPr>
            <p:cNvPr id="32" name="Rectangle 31"/>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3" name="TextBox 32"/>
            <p:cNvSpPr txBox="1"/>
            <p:nvPr userDrawn="1"/>
          </p:nvSpPr>
          <p:spPr>
            <a:xfrm>
              <a:off x="7674015" y="1315455"/>
              <a:ext cx="714324" cy="553998"/>
            </a:xfrm>
            <a:prstGeom prst="rect">
              <a:avLst/>
            </a:prstGeom>
            <a:solidFill>
              <a:srgbClr val="F1B434"/>
            </a:solidFill>
          </p:spPr>
          <p:txBody>
            <a:bodyPr wrap="square" rtlCol="0">
              <a:spAutoFit/>
            </a:bodyPr>
            <a:lstStyle/>
            <a:p>
              <a:pPr>
                <a:defRPr/>
              </a:pPr>
              <a:r>
                <a:rPr lang="en-US" sz="1000" kern="0">
                  <a:solidFill>
                    <a:sysClr val="window" lastClr="FFFFFF"/>
                  </a:solidFill>
                  <a:latin typeface="Source Sans Pro"/>
                </a:rPr>
                <a:t>R= 241</a:t>
              </a:r>
            </a:p>
            <a:p>
              <a:pPr>
                <a:defRPr/>
              </a:pPr>
              <a:r>
                <a:rPr lang="en-US" sz="1000" kern="0">
                  <a:solidFill>
                    <a:sysClr val="window" lastClr="FFFFFF"/>
                  </a:solidFill>
                  <a:latin typeface="Source Sans Pro"/>
                </a:rPr>
                <a:t>G= 180</a:t>
              </a:r>
            </a:p>
            <a:p>
              <a:pPr>
                <a:defRPr/>
              </a:pPr>
              <a:r>
                <a:rPr lang="en-US" sz="1000" kern="0">
                  <a:solidFill>
                    <a:sysClr val="window" lastClr="FFFFFF"/>
                  </a:solidFill>
                  <a:latin typeface="Source Sans Pro"/>
                </a:rPr>
                <a:t>B= 52</a:t>
              </a:r>
            </a:p>
          </p:txBody>
        </p:sp>
      </p:grpSp>
      <p:grpSp>
        <p:nvGrpSpPr>
          <p:cNvPr id="34" name="Group 33"/>
          <p:cNvGrpSpPr/>
          <p:nvPr/>
        </p:nvGrpSpPr>
        <p:grpSpPr>
          <a:xfrm>
            <a:off x="12803069" y="4578225"/>
            <a:ext cx="1283136" cy="962352"/>
            <a:chOff x="7550001" y="1111278"/>
            <a:chExt cx="962352" cy="962352"/>
          </a:xfrm>
          <a:solidFill>
            <a:srgbClr val="CE0037"/>
          </a:solidFill>
        </p:grpSpPr>
        <p:sp>
          <p:nvSpPr>
            <p:cNvPr id="35" name="Rectangle 34"/>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6" name="TextBox 35"/>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206</a:t>
              </a:r>
            </a:p>
            <a:p>
              <a:pPr>
                <a:defRPr/>
              </a:pPr>
              <a:r>
                <a:rPr lang="en-US" sz="1000" kern="0">
                  <a:solidFill>
                    <a:sysClr val="window" lastClr="FFFFFF"/>
                  </a:solidFill>
                  <a:latin typeface="Source Sans Pro"/>
                </a:rPr>
                <a:t>G= 0</a:t>
              </a:r>
            </a:p>
            <a:p>
              <a:pPr>
                <a:defRPr/>
              </a:pPr>
              <a:r>
                <a:rPr lang="en-US" sz="1000" kern="0">
                  <a:solidFill>
                    <a:sysClr val="window" lastClr="FFFFFF"/>
                  </a:solidFill>
                  <a:latin typeface="Source Sans Pro"/>
                </a:rPr>
                <a:t>B= 55</a:t>
              </a:r>
            </a:p>
          </p:txBody>
        </p:sp>
      </p:grpSp>
      <p:grpSp>
        <p:nvGrpSpPr>
          <p:cNvPr id="37" name="Group 36"/>
          <p:cNvGrpSpPr/>
          <p:nvPr/>
        </p:nvGrpSpPr>
        <p:grpSpPr>
          <a:xfrm>
            <a:off x="14421687" y="3256124"/>
            <a:ext cx="1283136" cy="962352"/>
            <a:chOff x="7550001" y="1111278"/>
            <a:chExt cx="962352" cy="962352"/>
          </a:xfrm>
          <a:solidFill>
            <a:srgbClr val="00A9E0"/>
          </a:solidFill>
        </p:grpSpPr>
        <p:sp>
          <p:nvSpPr>
            <p:cNvPr id="38" name="Rectangle 37"/>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9" name="TextBox 38"/>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169</a:t>
              </a:r>
            </a:p>
            <a:p>
              <a:pPr>
                <a:defRPr/>
              </a:pPr>
              <a:r>
                <a:rPr lang="en-US" sz="1000" kern="0">
                  <a:solidFill>
                    <a:sysClr val="window" lastClr="FFFFFF"/>
                  </a:solidFill>
                  <a:latin typeface="Source Sans Pro"/>
                </a:rPr>
                <a:t>B= 224</a:t>
              </a:r>
            </a:p>
          </p:txBody>
        </p:sp>
      </p:grpSp>
      <p:grpSp>
        <p:nvGrpSpPr>
          <p:cNvPr id="40" name="Group 39"/>
          <p:cNvGrpSpPr/>
          <p:nvPr/>
        </p:nvGrpSpPr>
        <p:grpSpPr>
          <a:xfrm>
            <a:off x="14421687" y="4578225"/>
            <a:ext cx="1283136" cy="962352"/>
            <a:chOff x="7550001" y="1111278"/>
            <a:chExt cx="962352" cy="962352"/>
          </a:xfrm>
          <a:solidFill>
            <a:srgbClr val="00BFB3"/>
          </a:solidFill>
        </p:grpSpPr>
        <p:sp>
          <p:nvSpPr>
            <p:cNvPr id="41" name="Rectangle 40"/>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42" name="TextBox 41"/>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191</a:t>
              </a:r>
            </a:p>
            <a:p>
              <a:pPr>
                <a:defRPr/>
              </a:pPr>
              <a:r>
                <a:rPr lang="en-US" sz="1000" kern="0">
                  <a:solidFill>
                    <a:sysClr val="window" lastClr="FFFFFF"/>
                  </a:solidFill>
                  <a:latin typeface="Source Sans Pro"/>
                </a:rPr>
                <a:t>B= 179</a:t>
              </a:r>
            </a:p>
          </p:txBody>
        </p:sp>
      </p:grpSp>
      <p:grpSp>
        <p:nvGrpSpPr>
          <p:cNvPr id="43" name="Group 42"/>
          <p:cNvGrpSpPr/>
          <p:nvPr/>
        </p:nvGrpSpPr>
        <p:grpSpPr>
          <a:xfrm>
            <a:off x="14421687" y="5888825"/>
            <a:ext cx="1283136" cy="962352"/>
            <a:chOff x="7550001" y="1111278"/>
            <a:chExt cx="962352" cy="962352"/>
          </a:xfrm>
          <a:solidFill>
            <a:srgbClr val="A6BBC8"/>
          </a:solidFill>
        </p:grpSpPr>
        <p:sp>
          <p:nvSpPr>
            <p:cNvPr id="44" name="Rectangle 43"/>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45" name="TextBox 44"/>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166</a:t>
              </a:r>
            </a:p>
            <a:p>
              <a:pPr>
                <a:defRPr/>
              </a:pPr>
              <a:r>
                <a:rPr lang="en-US" sz="1000" kern="0">
                  <a:solidFill>
                    <a:sysClr val="window" lastClr="FFFFFF"/>
                  </a:solidFill>
                  <a:latin typeface="Source Sans Pro"/>
                </a:rPr>
                <a:t>G= 187</a:t>
              </a:r>
            </a:p>
            <a:p>
              <a:pPr>
                <a:defRPr/>
              </a:pPr>
              <a:r>
                <a:rPr lang="en-US" sz="1000" kern="0">
                  <a:solidFill>
                    <a:sysClr val="window" lastClr="FFFFFF"/>
                  </a:solidFill>
                  <a:latin typeface="Source Sans Pro"/>
                </a:rPr>
                <a:t>B= 200</a:t>
              </a:r>
            </a:p>
          </p:txBody>
        </p:sp>
      </p:grpSp>
      <p:grpSp>
        <p:nvGrpSpPr>
          <p:cNvPr id="46" name="Group 45"/>
          <p:cNvGrpSpPr/>
          <p:nvPr/>
        </p:nvGrpSpPr>
        <p:grpSpPr>
          <a:xfrm>
            <a:off x="4835912" y="-1181201"/>
            <a:ext cx="1283136" cy="962352"/>
            <a:chOff x="7550001" y="1111278"/>
            <a:chExt cx="962352" cy="962352"/>
          </a:xfrm>
          <a:solidFill>
            <a:srgbClr val="B08A42"/>
          </a:solidFill>
        </p:grpSpPr>
        <p:sp>
          <p:nvSpPr>
            <p:cNvPr id="47" name="Rectangle 46"/>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48" name="TextBox 47"/>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176</a:t>
              </a:r>
            </a:p>
            <a:p>
              <a:pPr>
                <a:defRPr/>
              </a:pPr>
              <a:r>
                <a:rPr lang="en-US" sz="1000" kern="0">
                  <a:solidFill>
                    <a:sysClr val="window" lastClr="FFFFFF"/>
                  </a:solidFill>
                  <a:latin typeface="Source Sans Pro"/>
                </a:rPr>
                <a:t>G= 138</a:t>
              </a:r>
            </a:p>
            <a:p>
              <a:pPr>
                <a:defRPr/>
              </a:pPr>
              <a:r>
                <a:rPr lang="en-US" sz="1000" kern="0">
                  <a:solidFill>
                    <a:sysClr val="window" lastClr="FFFFFF"/>
                  </a:solidFill>
                  <a:latin typeface="Source Sans Pro"/>
                </a:rPr>
                <a:t>B= 66</a:t>
              </a:r>
            </a:p>
          </p:txBody>
        </p:sp>
      </p:grpSp>
      <p:grpSp>
        <p:nvGrpSpPr>
          <p:cNvPr id="56" name="Group 55"/>
          <p:cNvGrpSpPr/>
          <p:nvPr/>
        </p:nvGrpSpPr>
        <p:grpSpPr>
          <a:xfrm>
            <a:off x="12803069" y="1764521"/>
            <a:ext cx="1283136" cy="962352"/>
            <a:chOff x="7550001" y="1111278"/>
            <a:chExt cx="962352" cy="962352"/>
          </a:xfrm>
          <a:solidFill>
            <a:srgbClr val="B5BD00"/>
          </a:solidFill>
        </p:grpSpPr>
        <p:sp>
          <p:nvSpPr>
            <p:cNvPr id="57" name="Rectangle 56"/>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58" name="TextBox 57"/>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181</a:t>
              </a:r>
            </a:p>
            <a:p>
              <a:pPr>
                <a:defRPr/>
              </a:pPr>
              <a:r>
                <a:rPr lang="en-US" sz="1000" kern="0">
                  <a:solidFill>
                    <a:sysClr val="window" lastClr="FFFFFF"/>
                  </a:solidFill>
                  <a:latin typeface="Source Sans Pro"/>
                </a:rPr>
                <a:t>G= 189</a:t>
              </a:r>
            </a:p>
            <a:p>
              <a:pPr>
                <a:defRPr/>
              </a:pPr>
              <a:r>
                <a:rPr lang="en-US" sz="1000" kern="0">
                  <a:solidFill>
                    <a:sysClr val="window" lastClr="FFFFFF"/>
                  </a:solidFill>
                  <a:latin typeface="Source Sans Pro"/>
                </a:rPr>
                <a:t>B= 0</a:t>
              </a:r>
            </a:p>
          </p:txBody>
        </p:sp>
      </p:grpSp>
      <p:grpSp>
        <p:nvGrpSpPr>
          <p:cNvPr id="62" name="Group 61"/>
          <p:cNvGrpSpPr/>
          <p:nvPr/>
        </p:nvGrpSpPr>
        <p:grpSpPr>
          <a:xfrm>
            <a:off x="14421687" y="1764521"/>
            <a:ext cx="1283136" cy="962352"/>
            <a:chOff x="7550001" y="1111278"/>
            <a:chExt cx="962352" cy="962352"/>
          </a:xfrm>
          <a:solidFill>
            <a:srgbClr val="9FAEE5"/>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159</a:t>
              </a:r>
            </a:p>
            <a:p>
              <a:pPr>
                <a:defRPr/>
              </a:pPr>
              <a:r>
                <a:rPr lang="en-US" sz="1000" kern="0">
                  <a:solidFill>
                    <a:sysClr val="window" lastClr="FFFFFF"/>
                  </a:solidFill>
                  <a:latin typeface="Source Sans Pro"/>
                </a:rPr>
                <a:t>G= 174</a:t>
              </a:r>
            </a:p>
            <a:p>
              <a:pPr>
                <a:defRPr/>
              </a:pPr>
              <a:r>
                <a:rPr lang="en-US" sz="1000" kern="0">
                  <a:solidFill>
                    <a:sysClr val="window" lastClr="FFFFFF"/>
                  </a:solidFill>
                  <a:latin typeface="Source Sans Pro"/>
                </a:rPr>
                <a:t>B= 229</a:t>
              </a:r>
            </a:p>
          </p:txBody>
        </p:sp>
      </p:grpSp>
      <p:grpSp>
        <p:nvGrpSpPr>
          <p:cNvPr id="65" name="Group 64"/>
          <p:cNvGrpSpPr/>
          <p:nvPr/>
        </p:nvGrpSpPr>
        <p:grpSpPr>
          <a:xfrm>
            <a:off x="528340" y="-1181548"/>
            <a:ext cx="2638195" cy="962352"/>
            <a:chOff x="7550001" y="1111278"/>
            <a:chExt cx="962352" cy="962352"/>
          </a:xfrm>
          <a:solidFill>
            <a:srgbClr val="003366"/>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51</a:t>
              </a:r>
            </a:p>
            <a:p>
              <a:pPr>
                <a:defRPr/>
              </a:pPr>
              <a:r>
                <a:rPr lang="en-US" sz="1000" kern="0">
                  <a:solidFill>
                    <a:sysClr val="window" lastClr="FFFFFF"/>
                  </a:solidFill>
                  <a:latin typeface="Source Sans Pro"/>
                </a:rPr>
                <a:t>B= 102</a:t>
              </a:r>
            </a:p>
          </p:txBody>
        </p:sp>
      </p:grpSp>
      <p:grpSp>
        <p:nvGrpSpPr>
          <p:cNvPr id="68" name="Group 67"/>
          <p:cNvGrpSpPr/>
          <p:nvPr/>
        </p:nvGrpSpPr>
        <p:grpSpPr>
          <a:xfrm>
            <a:off x="3362712" y="-1181201"/>
            <a:ext cx="1283136" cy="962352"/>
            <a:chOff x="7550001" y="1111278"/>
            <a:chExt cx="962352" cy="962352"/>
          </a:xfrm>
          <a:solidFill>
            <a:srgbClr val="42B6E6"/>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66</a:t>
              </a:r>
            </a:p>
            <a:p>
              <a:pPr>
                <a:defRPr/>
              </a:pPr>
              <a:r>
                <a:rPr lang="en-US" sz="1000" kern="0">
                  <a:solidFill>
                    <a:sysClr val="window" lastClr="FFFFFF"/>
                  </a:solidFill>
                  <a:latin typeface="Source Sans Pro"/>
                </a:rPr>
                <a:t>G= 182</a:t>
              </a:r>
            </a:p>
            <a:p>
              <a:pPr>
                <a:defRPr/>
              </a:pPr>
              <a:r>
                <a:rPr lang="en-US" sz="1000" kern="0">
                  <a:solidFill>
                    <a:sysClr val="window" lastClr="FFFFFF"/>
                  </a:solidFill>
                  <a:latin typeface="Source Sans Pro"/>
                </a:rPr>
                <a:t>B= 230</a:t>
              </a:r>
            </a:p>
          </p:txBody>
        </p:sp>
      </p:grpSp>
      <p:sp>
        <p:nvSpPr>
          <p:cNvPr id="7" name="TextBox 6"/>
          <p:cNvSpPr txBox="1"/>
          <p:nvPr/>
        </p:nvSpPr>
        <p:spPr>
          <a:xfrm>
            <a:off x="528339" y="-1628076"/>
            <a:ext cx="6705600" cy="369332"/>
          </a:xfrm>
          <a:prstGeom prst="rect">
            <a:avLst/>
          </a:prstGeom>
          <a:noFill/>
        </p:spPr>
        <p:txBody>
          <a:bodyPr wrap="square" rtlCol="0">
            <a:spAutoFit/>
          </a:bodyPr>
          <a:lstStyle/>
          <a:p>
            <a:pPr defTabSz="457200"/>
            <a:r>
              <a:rPr lang="en-US" sz="1800">
                <a:solidFill>
                  <a:prstClr val="black"/>
                </a:solidFill>
                <a:latin typeface="Source Sans Pro"/>
                <a:cs typeface="Source Sans Pro"/>
              </a:rPr>
              <a:t>Top line palette</a:t>
            </a:r>
          </a:p>
        </p:txBody>
      </p:sp>
      <p:sp>
        <p:nvSpPr>
          <p:cNvPr id="74" name="TextBox 73"/>
          <p:cNvSpPr txBox="1"/>
          <p:nvPr/>
        </p:nvSpPr>
        <p:spPr>
          <a:xfrm>
            <a:off x="12803069" y="-76031"/>
            <a:ext cx="6705600" cy="369332"/>
          </a:xfrm>
          <a:prstGeom prst="rect">
            <a:avLst/>
          </a:prstGeom>
          <a:noFill/>
        </p:spPr>
        <p:txBody>
          <a:bodyPr wrap="square" rtlCol="0">
            <a:spAutoFit/>
          </a:bodyPr>
          <a:lstStyle/>
          <a:p>
            <a:pPr defTabSz="457200"/>
            <a:r>
              <a:rPr lang="en-US" sz="1800">
                <a:solidFill>
                  <a:prstClr val="black"/>
                </a:solidFill>
                <a:latin typeface="Source Sans Pro"/>
                <a:cs typeface="Source Sans Pro"/>
              </a:rPr>
              <a:t>Education palette</a:t>
            </a:r>
          </a:p>
        </p:txBody>
      </p:sp>
      <p:sp>
        <p:nvSpPr>
          <p:cNvPr id="75" name="TextBox 74"/>
          <p:cNvSpPr txBox="1"/>
          <p:nvPr/>
        </p:nvSpPr>
        <p:spPr>
          <a:xfrm>
            <a:off x="12803070" y="1404525"/>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Undergrad</a:t>
            </a:r>
          </a:p>
        </p:txBody>
      </p:sp>
      <p:sp>
        <p:nvSpPr>
          <p:cNvPr id="76" name="TextBox 75"/>
          <p:cNvSpPr txBox="1"/>
          <p:nvPr/>
        </p:nvSpPr>
        <p:spPr>
          <a:xfrm>
            <a:off x="14421689" y="1402068"/>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Postgrad</a:t>
            </a:r>
          </a:p>
        </p:txBody>
      </p:sp>
      <p:sp>
        <p:nvSpPr>
          <p:cNvPr id="77" name="TextBox 76"/>
          <p:cNvSpPr txBox="1"/>
          <p:nvPr/>
        </p:nvSpPr>
        <p:spPr>
          <a:xfrm>
            <a:off x="12803070" y="2968206"/>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ALSS</a:t>
            </a:r>
          </a:p>
        </p:txBody>
      </p:sp>
      <p:sp>
        <p:nvSpPr>
          <p:cNvPr id="78" name="TextBox 77"/>
          <p:cNvSpPr txBox="1"/>
          <p:nvPr/>
        </p:nvSpPr>
        <p:spPr>
          <a:xfrm>
            <a:off x="14421689" y="296574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HSCE</a:t>
            </a:r>
          </a:p>
        </p:txBody>
      </p:sp>
      <p:sp>
        <p:nvSpPr>
          <p:cNvPr id="79" name="TextBox 78"/>
          <p:cNvSpPr txBox="1"/>
          <p:nvPr/>
        </p:nvSpPr>
        <p:spPr>
          <a:xfrm>
            <a:off x="12803070" y="4303686"/>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MS</a:t>
            </a:r>
          </a:p>
        </p:txBody>
      </p:sp>
      <p:sp>
        <p:nvSpPr>
          <p:cNvPr id="80" name="TextBox 79"/>
          <p:cNvSpPr txBox="1"/>
          <p:nvPr/>
        </p:nvSpPr>
        <p:spPr>
          <a:xfrm>
            <a:off x="14421689" y="430122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S&amp;T</a:t>
            </a:r>
          </a:p>
        </p:txBody>
      </p:sp>
      <p:sp>
        <p:nvSpPr>
          <p:cNvPr id="81" name="TextBox 80"/>
          <p:cNvSpPr txBox="1"/>
          <p:nvPr/>
        </p:nvSpPr>
        <p:spPr>
          <a:xfrm>
            <a:off x="14421689" y="561182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LAIBS</a:t>
            </a:r>
          </a:p>
        </p:txBody>
      </p:sp>
      <p:pic>
        <p:nvPicPr>
          <p:cNvPr id="10" name="Picture 9" descr="Anglia_Ruskin_Logo_BLACK.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11" name="Picture 10" descr="Anglia_Ruskin_Logo_WHIT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9" name="Picture 58" descr="Anglia_Ruskin_Logo_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8" name="Picture 7"/>
          <p:cNvPicPr>
            <a:picLocks noChangeAspect="1"/>
          </p:cNvPicPr>
          <p:nvPr/>
        </p:nvPicPr>
        <p:blipFill>
          <a:blip r:embed="rId9"/>
          <a:stretch>
            <a:fillRect/>
          </a:stretch>
        </p:blipFill>
        <p:spPr>
          <a:xfrm>
            <a:off x="9652001" y="392896"/>
            <a:ext cx="1930401" cy="520476"/>
          </a:xfrm>
          <a:prstGeom prst="rect">
            <a:avLst/>
          </a:prstGeom>
        </p:spPr>
      </p:pic>
      <p:pic>
        <p:nvPicPr>
          <p:cNvPr id="1026" name="Picture 2" descr="\\lcaserv\redirection_lecturers$\aykut.ozkaya\My Documents\My Pictures\aru logo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8360" y="341201"/>
            <a:ext cx="4216400"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04247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txStyles>
    <p:titleStyle>
      <a:lvl1pPr algn="l" defTabSz="457200" rtl="0" eaLnBrk="1" latinLnBrk="0" hangingPunct="1">
        <a:spcBef>
          <a:spcPct val="0"/>
        </a:spcBef>
        <a:buNone/>
        <a:defRPr sz="4400" b="0" i="0" kern="1200">
          <a:solidFill>
            <a:srgbClr val="003366"/>
          </a:solidFill>
          <a:latin typeface="Stag Medium"/>
          <a:ea typeface="+mj-ea"/>
          <a:cs typeface="Stag Medium"/>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1pPr>
      <a:lvl2pPr marL="8001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2pPr>
      <a:lvl3pPr marL="12573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3pPr>
      <a:lvl4pPr marL="17145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4pPr>
      <a:lvl5pPr marL="21717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rgbClr val="071D49"/>
                </a:solidFill>
                <a:latin typeface="Raleway" panose="020B0503030101060003" pitchFamily="34" charset="77"/>
              </a:defRPr>
            </a:lvl1pPr>
          </a:lstStyle>
          <a:p>
            <a:fld id="{5FD484B7-4BAE-46EE-A412-5A0C2678071E}" type="slidenum">
              <a:rPr lang="en-GB" smtClean="0"/>
              <a:t>‹#›</a:t>
            </a:fld>
            <a:endParaRPr lang="en-GB"/>
          </a:p>
        </p:txBody>
      </p:sp>
    </p:spTree>
    <p:extLst>
      <p:ext uri="{BB962C8B-B14F-4D97-AF65-F5344CB8AC3E}">
        <p14:creationId xmlns:p14="http://schemas.microsoft.com/office/powerpoint/2010/main" val="5425586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Lst>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71D49"/>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71D49"/>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71D49"/>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2B3F8B12-918D-4C4D-9592-653697BEC04F}"/>
              </a:ext>
            </a:extLst>
          </p:cNvPr>
          <p:cNvPicPr>
            <a:picLocks noChangeAspect="1"/>
          </p:cNvPicPr>
          <p:nvPr/>
        </p:nvPicPr>
        <p:blipFill>
          <a:blip r:embed="rId9"/>
          <a:stretch>
            <a:fillRect/>
          </a:stretch>
        </p:blipFill>
        <p:spPr>
          <a:xfrm>
            <a:off x="9824484" y="5148251"/>
            <a:ext cx="2052084" cy="1353706"/>
          </a:xfrm>
          <a:prstGeom prst="rect">
            <a:avLst/>
          </a:prstGeom>
        </p:spPr>
      </p:pic>
    </p:spTree>
    <p:extLst>
      <p:ext uri="{BB962C8B-B14F-4D97-AF65-F5344CB8AC3E}">
        <p14:creationId xmlns:p14="http://schemas.microsoft.com/office/powerpoint/2010/main" val="281638366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Lst>
  <p:hf sldNum="0" hdr="0" dt="0"/>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FFFF"/>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FFFF"/>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FFFF"/>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rgbClr val="FFD100"/>
                </a:solidFill>
                <a:latin typeface="Raleway" panose="020B0503030101060003" pitchFamily="34" charset="77"/>
              </a:defRPr>
            </a:lvl1pPr>
          </a:lstStyle>
          <a:p>
            <a:fld id="{2C6E675B-32F0-0843-BC57-13BB22F7DF1E}" type="slidenum">
              <a:rPr lang="en-US" smtClean="0"/>
              <a:pPr/>
              <a:t>‹#›</a:t>
            </a:fld>
            <a:endParaRPr lang="en-US"/>
          </a:p>
        </p:txBody>
      </p:sp>
    </p:spTree>
    <p:extLst>
      <p:ext uri="{BB962C8B-B14F-4D97-AF65-F5344CB8AC3E}">
        <p14:creationId xmlns:p14="http://schemas.microsoft.com/office/powerpoint/2010/main" val="364871504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Lst>
  <p:hf sldNum="0" hdr="0" dt="0"/>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FFFF"/>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FFFF"/>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FFFF"/>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0DAE7C0A-3C02-5F4B-BFB5-4D7C7993B29D}"/>
              </a:ext>
            </a:extLst>
          </p:cNvPr>
          <p:cNvPicPr>
            <a:picLocks noChangeAspect="1"/>
          </p:cNvPicPr>
          <p:nvPr/>
        </p:nvPicPr>
        <p:blipFill>
          <a:blip r:embed="rId9"/>
          <a:stretch>
            <a:fillRect/>
          </a:stretch>
        </p:blipFill>
        <p:spPr>
          <a:xfrm>
            <a:off x="9824644" y="5148357"/>
            <a:ext cx="2051924" cy="1353600"/>
          </a:xfrm>
          <a:prstGeom prst="rect">
            <a:avLst/>
          </a:prstGeom>
        </p:spPr>
      </p:pic>
    </p:spTree>
    <p:extLst>
      <p:ext uri="{BB962C8B-B14F-4D97-AF65-F5344CB8AC3E}">
        <p14:creationId xmlns:p14="http://schemas.microsoft.com/office/powerpoint/2010/main" val="244237439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Lst>
  <p:hf sldNum="0" hdr="0" dt="0"/>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71D49"/>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71D49"/>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71D49"/>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rgbClr val="071D49"/>
                </a:solidFill>
                <a:latin typeface="Raleway" panose="020B0503030101060003" pitchFamily="34" charset="77"/>
              </a:defRPr>
            </a:lvl1pPr>
          </a:lstStyle>
          <a:p>
            <a:fld id="{2C6E675B-32F0-0843-BC57-13BB22F7DF1E}" type="slidenum">
              <a:rPr lang="en-US" smtClean="0"/>
              <a:pPr/>
              <a:t>‹#›</a:t>
            </a:fld>
            <a:endParaRPr lang="en-US"/>
          </a:p>
        </p:txBody>
      </p:sp>
    </p:spTree>
    <p:extLst>
      <p:ext uri="{BB962C8B-B14F-4D97-AF65-F5344CB8AC3E}">
        <p14:creationId xmlns:p14="http://schemas.microsoft.com/office/powerpoint/2010/main" val="4751988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Lst>
  <p:hf sldNum="0" hdr="0" dt="0"/>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71D49"/>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71D49"/>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71D49"/>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link.springer.com/article/10.1007/s12528-018-9179-z#auth-Angie_L_-Miller" TargetMode="External"/><Relationship Id="rId2" Type="http://schemas.openxmlformats.org/officeDocument/2006/relationships/hyperlink" Target="https://link.springer.com/article/10.1007/s12528-018-9179-z#auth-Amber_D_-Dumford" TargetMode="External"/><Relationship Id="rId1" Type="http://schemas.openxmlformats.org/officeDocument/2006/relationships/slideLayout" Target="../slideLayouts/slideLayout6.xml"/><Relationship Id="rId4" Type="http://schemas.openxmlformats.org/officeDocument/2006/relationships/hyperlink" Target="https://www.springer.com/journal/1252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london.aru.ac.uk/" TargetMode="External"/><Relationship Id="rId2" Type="http://schemas.openxmlformats.org/officeDocument/2006/relationships/hyperlink" Target="https://library.aru.ac.uk/"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DF746-7B09-4B69-B0CB-A066FDA59B52}"/>
              </a:ext>
            </a:extLst>
          </p:cNvPr>
          <p:cNvSpPr>
            <a:spLocks noGrp="1"/>
          </p:cNvSpPr>
          <p:nvPr>
            <p:ph type="title"/>
          </p:nvPr>
        </p:nvSpPr>
        <p:spPr>
          <a:xfrm>
            <a:off x="838200" y="1226259"/>
            <a:ext cx="10515600" cy="1325563"/>
          </a:xfrm>
        </p:spPr>
        <p:txBody>
          <a:bodyPr/>
          <a:lstStyle/>
          <a:p>
            <a:r>
              <a:rPr lang="en-GB" dirty="0"/>
              <a:t>Reliable v Academic Sources</a:t>
            </a:r>
          </a:p>
        </p:txBody>
      </p:sp>
      <p:sp>
        <p:nvSpPr>
          <p:cNvPr id="3" name="Content Placeholder 2">
            <a:extLst>
              <a:ext uri="{FF2B5EF4-FFF2-40B4-BE49-F238E27FC236}">
                <a16:creationId xmlns:a16="http://schemas.microsoft.com/office/drawing/2014/main" id="{0A4F8101-8E98-4829-A598-2846F1EB91DD}"/>
              </a:ext>
            </a:extLst>
          </p:cNvPr>
          <p:cNvSpPr>
            <a:spLocks noGrp="1"/>
          </p:cNvSpPr>
          <p:nvPr>
            <p:ph idx="1"/>
          </p:nvPr>
        </p:nvSpPr>
        <p:spPr>
          <a:xfrm>
            <a:off x="838200" y="3648721"/>
            <a:ext cx="10515600" cy="2528241"/>
          </a:xfrm>
        </p:spPr>
        <p:txBody>
          <a:bodyPr vert="horz" lIns="91440" tIns="45720" rIns="91440" bIns="45720" rtlCol="0" anchor="t">
            <a:normAutofit/>
          </a:bodyPr>
          <a:lstStyle/>
          <a:p>
            <a:r>
              <a:rPr lang="en-GB" dirty="0"/>
              <a:t>Week 3</a:t>
            </a:r>
          </a:p>
          <a:p>
            <a:r>
              <a:rPr lang="en-GB" dirty="0">
                <a:latin typeface="Raleway"/>
              </a:rPr>
              <a:t>Lecturer's Version</a:t>
            </a:r>
            <a:endParaRPr lang="en-GB" dirty="0"/>
          </a:p>
        </p:txBody>
      </p:sp>
    </p:spTree>
    <p:extLst>
      <p:ext uri="{BB962C8B-B14F-4D97-AF65-F5344CB8AC3E}">
        <p14:creationId xmlns:p14="http://schemas.microsoft.com/office/powerpoint/2010/main" val="4061921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38EA1-0130-4BEB-8A1D-4E96F70CCC67}"/>
              </a:ext>
            </a:extLst>
          </p:cNvPr>
          <p:cNvSpPr>
            <a:spLocks noGrp="1"/>
          </p:cNvSpPr>
          <p:nvPr>
            <p:ph type="title"/>
          </p:nvPr>
        </p:nvSpPr>
        <p:spPr/>
        <p:txBody>
          <a:bodyPr/>
          <a:lstStyle/>
          <a:p>
            <a:r>
              <a:rPr lang="en-GB" dirty="0"/>
              <a:t>Activity 2: Answers- Source 1</a:t>
            </a:r>
          </a:p>
        </p:txBody>
      </p:sp>
      <p:sp>
        <p:nvSpPr>
          <p:cNvPr id="3" name="Content Placeholder 2">
            <a:extLst>
              <a:ext uri="{FF2B5EF4-FFF2-40B4-BE49-F238E27FC236}">
                <a16:creationId xmlns:a16="http://schemas.microsoft.com/office/drawing/2014/main" id="{E1594C37-E33D-4148-8B28-4257B2CE36A5}"/>
              </a:ext>
            </a:extLst>
          </p:cNvPr>
          <p:cNvSpPr>
            <a:spLocks noGrp="1"/>
          </p:cNvSpPr>
          <p:nvPr>
            <p:ph idx="1"/>
          </p:nvPr>
        </p:nvSpPr>
        <p:spPr>
          <a:xfrm>
            <a:off x="772298" y="1825625"/>
            <a:ext cx="10515600" cy="4351338"/>
          </a:xfrm>
        </p:spPr>
        <p:txBody>
          <a:bodyPr>
            <a:normAutofit/>
          </a:bodyPr>
          <a:lstStyle/>
          <a:p>
            <a:pPr marL="0" lvl="0" indent="0">
              <a:buNone/>
              <a:tabLst>
                <a:tab pos="457200" algn="l"/>
              </a:tabLst>
            </a:pPr>
            <a:r>
              <a:rPr lang="en-GB" sz="1800" dirty="0">
                <a:solidFill>
                  <a:srgbClr val="000000"/>
                </a:solidFill>
                <a:effectLst/>
                <a:latin typeface="Arial" panose="020B0604020202020204" pitchFamily="34" charset="0"/>
                <a:ea typeface="Times New Roman" panose="02020603050405020304" pitchFamily="18" charset="0"/>
              </a:rPr>
              <a:t>1. Who is the author? What does this tell you?</a:t>
            </a:r>
            <a:endParaRPr lang="en-GB" sz="1800" dirty="0">
              <a:effectLst/>
              <a:latin typeface="Times New Roman" panose="02020603050405020304" pitchFamily="18" charset="0"/>
              <a:ea typeface="Times New Roman" panose="02020603050405020304" pitchFamily="18" charset="0"/>
            </a:endParaRPr>
          </a:p>
          <a:p>
            <a:pPr marL="457200"/>
            <a:r>
              <a:rPr lang="en-GB" sz="1800" dirty="0">
                <a:solidFill>
                  <a:srgbClr val="FF0000"/>
                </a:solidFill>
                <a:effectLst/>
                <a:latin typeface="Arial" panose="020B0604020202020204" pitchFamily="34" charset="0"/>
                <a:ea typeface="Times New Roman" panose="02020603050405020304" pitchFamily="18" charset="0"/>
              </a:rPr>
              <a:t>Rachel Hall – Education Reporter for The Guardian, since 2017. Focus on Universities and Students</a:t>
            </a:r>
            <a:endParaRPr lang="en-GB" sz="1800" dirty="0">
              <a:effectLst/>
              <a:latin typeface="Times New Roman" panose="02020603050405020304" pitchFamily="18" charset="0"/>
              <a:ea typeface="Times New Roman" panose="02020603050405020304" pitchFamily="18" charset="0"/>
            </a:endParaRPr>
          </a:p>
          <a:p>
            <a:pPr marL="457200"/>
            <a:r>
              <a:rPr lang="en-GB" sz="1800" dirty="0">
                <a:solidFill>
                  <a:srgbClr val="FF0000"/>
                </a:solidFill>
                <a:effectLst/>
                <a:latin typeface="Arial" panose="020B0604020202020204" pitchFamily="34" charset="0"/>
                <a:ea typeface="Times New Roman" panose="02020603050405020304" pitchFamily="18" charset="0"/>
              </a:rPr>
              <a:t>MA at City University in International Journalism. </a:t>
            </a:r>
            <a:endParaRPr lang="en-GB" sz="1800" dirty="0">
              <a:effectLst/>
              <a:latin typeface="Times New Roman" panose="02020603050405020304" pitchFamily="18" charset="0"/>
              <a:ea typeface="Times New Roman" panose="02020603050405020304" pitchFamily="18" charset="0"/>
            </a:endParaRPr>
          </a:p>
          <a:p>
            <a:pPr marL="457200"/>
            <a:r>
              <a:rPr lang="en-GB" sz="1800" dirty="0">
                <a:solidFill>
                  <a:srgbClr val="FF0000"/>
                </a:solidFill>
                <a:effectLst/>
                <a:latin typeface="Arial" panose="020B0604020202020204" pitchFamily="34" charset="0"/>
                <a:ea typeface="Times New Roman" panose="02020603050405020304" pitchFamily="18" charset="0"/>
              </a:rPr>
              <a:t>She has experience of writing and researching about this topic. </a:t>
            </a:r>
            <a:endParaRPr lang="en-GB" sz="1800" dirty="0">
              <a:effectLst/>
              <a:latin typeface="Times New Roman" panose="02020603050405020304" pitchFamily="18" charset="0"/>
              <a:ea typeface="Times New Roman" panose="02020603050405020304" pitchFamily="18" charset="0"/>
            </a:endParaRPr>
          </a:p>
          <a:p>
            <a:pPr indent="0">
              <a:buNone/>
            </a:pPr>
            <a:r>
              <a:rPr lang="en-GB" sz="1800" dirty="0">
                <a:effectLst/>
                <a:latin typeface="Arial" panose="020B0604020202020204" pitchFamily="34" charset="0"/>
                <a:ea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a:p>
            <a:pPr marL="0" lvl="0" indent="0">
              <a:buNone/>
              <a:tabLst>
                <a:tab pos="457200" algn="l"/>
              </a:tabLst>
            </a:pPr>
            <a:r>
              <a:rPr lang="en-GB" sz="1800" dirty="0">
                <a:solidFill>
                  <a:srgbClr val="000000"/>
                </a:solidFill>
                <a:effectLst/>
                <a:latin typeface="Arial" panose="020B0604020202020204" pitchFamily="34" charset="0"/>
                <a:ea typeface="Times New Roman" panose="02020603050405020304" pitchFamily="18" charset="0"/>
              </a:rPr>
              <a:t>2. When was it written? What does this tell you?</a:t>
            </a:r>
            <a:endParaRPr lang="en-GB" sz="1800" dirty="0">
              <a:effectLst/>
              <a:latin typeface="Times New Roman" panose="02020603050405020304" pitchFamily="18" charset="0"/>
              <a:ea typeface="Times New Roman" panose="02020603050405020304" pitchFamily="18" charset="0"/>
            </a:endParaRPr>
          </a:p>
          <a:p>
            <a:pPr marL="457200"/>
            <a:r>
              <a:rPr lang="en-GB" sz="1800" dirty="0">
                <a:solidFill>
                  <a:srgbClr val="FF0000"/>
                </a:solidFill>
                <a:effectLst/>
                <a:latin typeface="Arial" panose="020B0604020202020204" pitchFamily="34" charset="0"/>
                <a:ea typeface="Times New Roman" panose="02020603050405020304" pitchFamily="18" charset="0"/>
              </a:rPr>
              <a:t>July 2020. Quite recent and takes Covid into consideration. Relevant and up to date</a:t>
            </a:r>
            <a:r>
              <a:rPr lang="en-GB" sz="1800" dirty="0">
                <a:solidFill>
                  <a:srgbClr val="000000"/>
                </a:solidFill>
                <a:effectLst/>
                <a:latin typeface="Arial" panose="020B0604020202020204" pitchFamily="34" charset="0"/>
                <a:ea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a:p>
            <a:pPr marL="0" lvl="0" indent="0">
              <a:buNone/>
              <a:tabLst>
                <a:tab pos="457200" algn="l"/>
              </a:tabLst>
            </a:pPr>
            <a:endParaRPr lang="en-GB" sz="1800" dirty="0">
              <a:solidFill>
                <a:srgbClr val="000000"/>
              </a:solidFill>
              <a:effectLst/>
              <a:latin typeface="Arial" panose="020B0604020202020204" pitchFamily="34" charset="0"/>
              <a:ea typeface="Times New Roman" panose="02020603050405020304" pitchFamily="18" charset="0"/>
            </a:endParaRPr>
          </a:p>
          <a:p>
            <a:pPr marL="0" lvl="0" indent="0">
              <a:buNone/>
              <a:tabLst>
                <a:tab pos="457200" algn="l"/>
              </a:tabLst>
            </a:pPr>
            <a:r>
              <a:rPr lang="en-GB" sz="1800" dirty="0">
                <a:solidFill>
                  <a:srgbClr val="000000"/>
                </a:solidFill>
                <a:effectLst/>
                <a:latin typeface="Arial" panose="020B0604020202020204" pitchFamily="34" charset="0"/>
                <a:ea typeface="Times New Roman" panose="02020603050405020304" pitchFamily="18" charset="0"/>
              </a:rPr>
              <a:t>3. Has the source been peer reviewed? What does this tell you?</a:t>
            </a:r>
            <a:endParaRPr lang="en-GB" sz="1800" dirty="0">
              <a:effectLst/>
              <a:latin typeface="Times New Roman" panose="02020603050405020304" pitchFamily="18" charset="0"/>
              <a:ea typeface="Times New Roman" panose="02020603050405020304" pitchFamily="18" charset="0"/>
            </a:endParaRPr>
          </a:p>
          <a:p>
            <a:pPr marL="457200"/>
            <a:r>
              <a:rPr lang="en-GB" sz="1800" dirty="0">
                <a:solidFill>
                  <a:srgbClr val="FF0000"/>
                </a:solidFill>
                <a:effectLst/>
                <a:latin typeface="Arial" panose="020B0604020202020204" pitchFamily="34" charset="0"/>
                <a:ea typeface="Times New Roman" panose="02020603050405020304" pitchFamily="18" charset="0"/>
              </a:rPr>
              <a:t>This is a newspaper so has not been peer reviewed</a:t>
            </a:r>
            <a:r>
              <a:rPr lang="en-GB" sz="1800" dirty="0">
                <a:solidFill>
                  <a:srgbClr val="000000"/>
                </a:solidFill>
                <a:effectLst/>
                <a:latin typeface="Arial" panose="020B0604020202020204" pitchFamily="34" charset="0"/>
                <a:ea typeface="Times New Roman" panose="02020603050405020304" pitchFamily="18" charset="0"/>
              </a:rPr>
              <a:t>. </a:t>
            </a:r>
            <a:r>
              <a:rPr lang="en-GB" sz="1800" dirty="0">
                <a:solidFill>
                  <a:srgbClr val="FF0000"/>
                </a:solidFill>
                <a:effectLst/>
                <a:latin typeface="Arial" panose="020B0604020202020204" pitchFamily="34" charset="0"/>
                <a:ea typeface="Times New Roman" panose="02020603050405020304" pitchFamily="18" charset="0"/>
              </a:rPr>
              <a:t>This cannot be classed as an academic source.</a:t>
            </a:r>
          </a:p>
          <a:p>
            <a:pPr marL="457200"/>
            <a:endParaRPr lang="en-GB"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29702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EDA11-1C4A-4B2D-B7DE-FE5D6E3B2E00}"/>
              </a:ext>
            </a:extLst>
          </p:cNvPr>
          <p:cNvSpPr>
            <a:spLocks noGrp="1"/>
          </p:cNvSpPr>
          <p:nvPr>
            <p:ph type="title"/>
          </p:nvPr>
        </p:nvSpPr>
        <p:spPr/>
        <p:txBody>
          <a:bodyPr/>
          <a:lstStyle/>
          <a:p>
            <a:r>
              <a:rPr lang="en-GB" dirty="0"/>
              <a:t>Activity 2 – Answers- Source 1 continued</a:t>
            </a:r>
          </a:p>
        </p:txBody>
      </p:sp>
      <p:sp>
        <p:nvSpPr>
          <p:cNvPr id="3" name="Content Placeholder 2">
            <a:extLst>
              <a:ext uri="{FF2B5EF4-FFF2-40B4-BE49-F238E27FC236}">
                <a16:creationId xmlns:a16="http://schemas.microsoft.com/office/drawing/2014/main" id="{275A3634-A667-4B0C-BE21-9D35B7377568}"/>
              </a:ext>
            </a:extLst>
          </p:cNvPr>
          <p:cNvSpPr>
            <a:spLocks noGrp="1"/>
          </p:cNvSpPr>
          <p:nvPr>
            <p:ph idx="1"/>
          </p:nvPr>
        </p:nvSpPr>
        <p:spPr/>
        <p:txBody>
          <a:bodyPr>
            <a:normAutofit fontScale="70000" lnSpcReduction="20000"/>
          </a:bodyPr>
          <a:lstStyle/>
          <a:p>
            <a:pPr marL="0" lvl="0" indent="0">
              <a:buNone/>
              <a:tabLst>
                <a:tab pos="457200" algn="l"/>
              </a:tabLst>
            </a:pPr>
            <a:r>
              <a:rPr lang="en-GB" dirty="0">
                <a:solidFill>
                  <a:srgbClr val="000000"/>
                </a:solidFill>
                <a:latin typeface="Arial" panose="020B0604020202020204" pitchFamily="34" charset="0"/>
                <a:ea typeface="Times New Roman" panose="02020603050405020304" pitchFamily="18" charset="0"/>
              </a:rPr>
              <a:t>4. </a:t>
            </a:r>
            <a:r>
              <a:rPr lang="en-GB" sz="2800" dirty="0">
                <a:solidFill>
                  <a:srgbClr val="000000"/>
                </a:solidFill>
                <a:effectLst/>
                <a:latin typeface="Arial" panose="020B0604020202020204" pitchFamily="34" charset="0"/>
                <a:ea typeface="Times New Roman" panose="02020603050405020304" pitchFamily="18" charset="0"/>
              </a:rPr>
              <a:t>Does the source have in-text citations and a reference list? What does this tell you?</a:t>
            </a:r>
            <a:endParaRPr lang="en-GB" sz="2800" dirty="0">
              <a:effectLst/>
              <a:latin typeface="Times New Roman" panose="02020603050405020304" pitchFamily="18" charset="0"/>
              <a:ea typeface="Times New Roman" panose="02020603050405020304" pitchFamily="18" charset="0"/>
            </a:endParaRPr>
          </a:p>
          <a:p>
            <a:pPr marL="457200"/>
            <a:r>
              <a:rPr lang="en-GB" sz="2800" dirty="0">
                <a:solidFill>
                  <a:srgbClr val="FF0000"/>
                </a:solidFill>
                <a:effectLst/>
                <a:latin typeface="Arial" panose="020B0604020202020204" pitchFamily="34" charset="0"/>
                <a:ea typeface="Times New Roman" panose="02020603050405020304" pitchFamily="18" charset="0"/>
              </a:rPr>
              <a:t>No. This cannot be classed as an academic source.</a:t>
            </a:r>
            <a:endParaRPr lang="en-GB" sz="2800" dirty="0">
              <a:effectLst/>
              <a:latin typeface="Times New Roman" panose="02020603050405020304" pitchFamily="18" charset="0"/>
              <a:ea typeface="Times New Roman" panose="02020603050405020304" pitchFamily="18" charset="0"/>
            </a:endParaRPr>
          </a:p>
          <a:p>
            <a:pPr marL="0" lvl="0" indent="0">
              <a:buNone/>
              <a:tabLst>
                <a:tab pos="457200" algn="l"/>
              </a:tabLst>
            </a:pPr>
            <a:endParaRPr lang="en-GB" sz="2800" dirty="0">
              <a:solidFill>
                <a:srgbClr val="000000"/>
              </a:solidFill>
              <a:effectLst/>
              <a:latin typeface="Arial" panose="020B0604020202020204" pitchFamily="34" charset="0"/>
              <a:ea typeface="Times New Roman" panose="02020603050405020304" pitchFamily="18" charset="0"/>
            </a:endParaRPr>
          </a:p>
          <a:p>
            <a:pPr marL="0" lvl="0" indent="0">
              <a:buNone/>
              <a:tabLst>
                <a:tab pos="457200" algn="l"/>
              </a:tabLst>
            </a:pPr>
            <a:r>
              <a:rPr lang="en-GB" dirty="0">
                <a:solidFill>
                  <a:srgbClr val="000000"/>
                </a:solidFill>
                <a:latin typeface="Arial" panose="020B0604020202020204" pitchFamily="34" charset="0"/>
                <a:ea typeface="Times New Roman" panose="02020603050405020304" pitchFamily="18" charset="0"/>
              </a:rPr>
              <a:t>5. </a:t>
            </a:r>
            <a:r>
              <a:rPr lang="en-GB" sz="2800" dirty="0">
                <a:solidFill>
                  <a:srgbClr val="000000"/>
                </a:solidFill>
                <a:effectLst/>
                <a:latin typeface="Arial" panose="020B0604020202020204" pitchFamily="34" charset="0"/>
                <a:ea typeface="Times New Roman" panose="02020603050405020304" pitchFamily="18" charset="0"/>
              </a:rPr>
              <a:t>How formal is the language? What does this tell you?</a:t>
            </a:r>
            <a:endParaRPr lang="en-GB" sz="2800" dirty="0">
              <a:effectLst/>
              <a:latin typeface="Times New Roman" panose="02020603050405020304" pitchFamily="18" charset="0"/>
              <a:ea typeface="Times New Roman" panose="02020603050405020304" pitchFamily="18" charset="0"/>
            </a:endParaRPr>
          </a:p>
          <a:p>
            <a:pPr marL="457200"/>
            <a:r>
              <a:rPr lang="en-GB" sz="2800" dirty="0">
                <a:solidFill>
                  <a:srgbClr val="FF0000"/>
                </a:solidFill>
                <a:effectLst/>
                <a:latin typeface="Arial" panose="020B0604020202020204" pitchFamily="34" charset="0"/>
                <a:ea typeface="Times New Roman" panose="02020603050405020304" pitchFamily="18" charset="0"/>
              </a:rPr>
              <a:t>It uses personal language ‘we’ </a:t>
            </a:r>
            <a:endParaRPr lang="en-GB" sz="2800" dirty="0">
              <a:effectLst/>
              <a:latin typeface="Times New Roman" panose="02020603050405020304" pitchFamily="18" charset="0"/>
              <a:ea typeface="Times New Roman" panose="02020603050405020304" pitchFamily="18" charset="0"/>
            </a:endParaRPr>
          </a:p>
          <a:p>
            <a:pPr marL="457200"/>
            <a:r>
              <a:rPr lang="en-GB" sz="2800" dirty="0">
                <a:solidFill>
                  <a:srgbClr val="FF0000"/>
                </a:solidFill>
                <a:effectLst/>
                <a:latin typeface="Arial" panose="020B0604020202020204" pitchFamily="34" charset="0"/>
                <a:ea typeface="Times New Roman" panose="02020603050405020304" pitchFamily="18" charset="0"/>
              </a:rPr>
              <a:t>It uses subjective language ‘clearly ridiculous’</a:t>
            </a:r>
          </a:p>
          <a:p>
            <a:pPr marL="457200"/>
            <a:endParaRPr lang="en-GB" sz="2800" dirty="0">
              <a:effectLst/>
              <a:latin typeface="Times New Roman" panose="02020603050405020304" pitchFamily="18" charset="0"/>
              <a:ea typeface="Times New Roman" panose="02020603050405020304" pitchFamily="18" charset="0"/>
            </a:endParaRPr>
          </a:p>
          <a:p>
            <a:pPr marL="0" lvl="0" indent="0">
              <a:buNone/>
              <a:tabLst>
                <a:tab pos="457200" algn="l"/>
              </a:tabLst>
            </a:pPr>
            <a:r>
              <a:rPr lang="en-GB" dirty="0">
                <a:solidFill>
                  <a:srgbClr val="000000"/>
                </a:solidFill>
                <a:latin typeface="Arial" panose="020B0604020202020204" pitchFamily="34" charset="0"/>
                <a:ea typeface="Times New Roman" panose="02020603050405020304" pitchFamily="18" charset="0"/>
              </a:rPr>
              <a:t>6. </a:t>
            </a:r>
            <a:r>
              <a:rPr lang="en-GB" sz="2800" dirty="0">
                <a:solidFill>
                  <a:srgbClr val="000000"/>
                </a:solidFill>
                <a:effectLst/>
                <a:latin typeface="Arial" panose="020B0604020202020204" pitchFamily="34" charset="0"/>
                <a:ea typeface="Times New Roman" panose="02020603050405020304" pitchFamily="18" charset="0"/>
              </a:rPr>
              <a:t>Could the source be biased? How do you know?</a:t>
            </a:r>
            <a:endParaRPr lang="en-GB" sz="2800" dirty="0">
              <a:effectLst/>
              <a:latin typeface="Times New Roman" panose="02020603050405020304" pitchFamily="18" charset="0"/>
              <a:ea typeface="Times New Roman" panose="02020603050405020304" pitchFamily="18" charset="0"/>
            </a:endParaRPr>
          </a:p>
          <a:p>
            <a:pPr marL="457200"/>
            <a:r>
              <a:rPr lang="en-GB" sz="2800" dirty="0">
                <a:solidFill>
                  <a:srgbClr val="FF0000"/>
                </a:solidFill>
                <a:effectLst/>
                <a:latin typeface="Arial" panose="020B0604020202020204" pitchFamily="34" charset="0"/>
                <a:ea typeface="Times New Roman" panose="02020603050405020304" pitchFamily="18" charset="0"/>
              </a:rPr>
              <a:t>The Guardian is not a political organisation, though is does tend to lean to the left. This article does not seem obviously biased. </a:t>
            </a:r>
          </a:p>
          <a:p>
            <a:pPr indent="0">
              <a:buNone/>
            </a:pPr>
            <a:endParaRPr lang="en-GB" sz="2800" dirty="0">
              <a:effectLst/>
              <a:latin typeface="Times New Roman" panose="02020603050405020304" pitchFamily="18" charset="0"/>
              <a:ea typeface="Times New Roman" panose="02020603050405020304" pitchFamily="18" charset="0"/>
            </a:endParaRPr>
          </a:p>
          <a:p>
            <a:pPr marL="0" lvl="0" indent="0">
              <a:buNone/>
              <a:tabLst>
                <a:tab pos="457200" algn="l"/>
              </a:tabLst>
            </a:pPr>
            <a:r>
              <a:rPr lang="en-GB" sz="2800" dirty="0">
                <a:solidFill>
                  <a:srgbClr val="000000"/>
                </a:solidFill>
                <a:effectLst/>
                <a:latin typeface="Arial" panose="020B0604020202020204" pitchFamily="34" charset="0"/>
                <a:ea typeface="Times New Roman" panose="02020603050405020304" pitchFamily="18" charset="0"/>
              </a:rPr>
              <a:t>7. Is the source, academic , reliable or unreliable?</a:t>
            </a:r>
            <a:endParaRPr lang="en-GB" sz="2800" dirty="0">
              <a:effectLst/>
              <a:latin typeface="Times New Roman" panose="02020603050405020304" pitchFamily="18" charset="0"/>
              <a:ea typeface="Times New Roman" panose="02020603050405020304" pitchFamily="18" charset="0"/>
            </a:endParaRPr>
          </a:p>
          <a:p>
            <a:pPr marL="457200"/>
            <a:r>
              <a:rPr lang="en-GB" sz="2800" dirty="0">
                <a:solidFill>
                  <a:srgbClr val="FF0000"/>
                </a:solidFill>
                <a:effectLst/>
                <a:latin typeface="Arial" panose="020B0604020202020204" pitchFamily="34" charset="0"/>
                <a:ea typeface="Times New Roman" panose="02020603050405020304" pitchFamily="18" charset="0"/>
              </a:rPr>
              <a:t>Reliable – The author is reliable; the newspaper is reputable. </a:t>
            </a:r>
            <a:endParaRPr lang="en-GB" sz="2800" dirty="0">
              <a:effectLst/>
              <a:latin typeface="Times New Roman" panose="02020603050405020304" pitchFamily="18" charset="0"/>
              <a:ea typeface="Times New Roman" panose="02020603050405020304" pitchFamily="18" charset="0"/>
            </a:endParaRPr>
          </a:p>
          <a:p>
            <a:endParaRPr lang="en-GB" dirty="0"/>
          </a:p>
        </p:txBody>
      </p:sp>
    </p:spTree>
    <p:extLst>
      <p:ext uri="{BB962C8B-B14F-4D97-AF65-F5344CB8AC3E}">
        <p14:creationId xmlns:p14="http://schemas.microsoft.com/office/powerpoint/2010/main" val="502960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2: Answers- Source 2</a:t>
            </a:r>
          </a:p>
        </p:txBody>
      </p:sp>
      <p:sp>
        <p:nvSpPr>
          <p:cNvPr id="3" name="Content Placeholder 2"/>
          <p:cNvSpPr>
            <a:spLocks noGrp="1"/>
          </p:cNvSpPr>
          <p:nvPr>
            <p:ph idx="1"/>
          </p:nvPr>
        </p:nvSpPr>
        <p:spPr>
          <a:xfrm>
            <a:off x="838200" y="1494320"/>
            <a:ext cx="10515600" cy="5363679"/>
          </a:xfrm>
        </p:spPr>
        <p:txBody>
          <a:bodyPr vert="horz" lIns="91440" tIns="45720" rIns="91440" bIns="45720" rtlCol="0" anchor="t">
            <a:normAutofit/>
          </a:bodyPr>
          <a:lstStyle/>
          <a:p>
            <a:pPr marL="0" lvl="0" indent="0">
              <a:buNone/>
              <a:tabLst>
                <a:tab pos="457200" algn="l"/>
              </a:tabLst>
            </a:pPr>
            <a:r>
              <a:rPr lang="en-GB" sz="1800" dirty="0">
                <a:solidFill>
                  <a:srgbClr val="000000"/>
                </a:solidFill>
                <a:effectLst/>
                <a:latin typeface="Arial" panose="020B0604020202020204" pitchFamily="34" charset="0"/>
                <a:ea typeface="Times New Roman" panose="02020603050405020304" pitchFamily="18" charset="0"/>
              </a:rPr>
              <a:t>1. Who is the author? What does this tell you?</a:t>
            </a:r>
            <a:endParaRPr lang="en-GB" sz="1800" dirty="0">
              <a:effectLst/>
              <a:latin typeface="Times New Roman" panose="02020603050405020304" pitchFamily="18" charset="0"/>
              <a:ea typeface="Times New Roman" panose="02020603050405020304" pitchFamily="18" charset="0"/>
            </a:endParaRPr>
          </a:p>
          <a:p>
            <a:pPr marL="457200" fontAlgn="base">
              <a:spcBef>
                <a:spcPts val="1800"/>
              </a:spcBef>
              <a:spcAft>
                <a:spcPts val="0"/>
              </a:spcAft>
            </a:pPr>
            <a:r>
              <a:rPr lang="en-GB" sz="1800" dirty="0">
                <a:solidFill>
                  <a:srgbClr val="FF0000"/>
                </a:solidFill>
                <a:effectLst/>
                <a:latin typeface="Arial" panose="020B0604020202020204" pitchFamily="34" charset="0"/>
                <a:ea typeface="DengXian Light" panose="02010600030101010101" pitchFamily="2" charset="-122"/>
                <a:cs typeface="Times New Roman" panose="02020603050405020304" pitchFamily="18" charset="0"/>
                <a:hlinkClick r:id="rId2"/>
              </a:rPr>
              <a:t>Amber D. </a:t>
            </a:r>
            <a:r>
              <a:rPr lang="en-GB" sz="1800" dirty="0" err="1">
                <a:solidFill>
                  <a:srgbClr val="FF0000"/>
                </a:solidFill>
                <a:effectLst/>
                <a:latin typeface="Arial" panose="020B0604020202020204" pitchFamily="34" charset="0"/>
                <a:ea typeface="DengXian Light" panose="02010600030101010101" pitchFamily="2" charset="-122"/>
                <a:cs typeface="Times New Roman" panose="02020603050405020304" pitchFamily="18" charset="0"/>
                <a:hlinkClick r:id="rId2"/>
              </a:rPr>
              <a:t>Dumford</a:t>
            </a:r>
            <a:r>
              <a:rPr lang="en-GB" sz="1800" dirty="0">
                <a:solidFill>
                  <a:srgbClr val="FF0000"/>
                </a:solidFill>
                <a:effectLst/>
                <a:latin typeface="Arial" panose="020B0604020202020204" pitchFamily="34" charset="0"/>
                <a:ea typeface="DengXian Light" panose="02010600030101010101" pitchFamily="2" charset="-122"/>
                <a:cs typeface="Times New Roman" panose="02020603050405020304" pitchFamily="18" charset="0"/>
              </a:rPr>
              <a:t> – She is an </a:t>
            </a:r>
            <a:r>
              <a:rPr lang="en-GB" sz="1800" spc="75" dirty="0">
                <a:solidFill>
                  <a:srgbClr val="FF0000"/>
                </a:solidFill>
                <a:effectLst/>
                <a:latin typeface="Arial" panose="020B0604020202020204" pitchFamily="34" charset="0"/>
                <a:ea typeface="DengXian Light" panose="02010600030101010101" pitchFamily="2" charset="-122"/>
                <a:cs typeface="Times New Roman" panose="02020603050405020304" pitchFamily="18" charset="0"/>
              </a:rPr>
              <a:t>associate professor, higher education and college student affairs at the University of South Florida. She </a:t>
            </a:r>
            <a:r>
              <a:rPr lang="en-GB" sz="1800" dirty="0">
                <a:solidFill>
                  <a:srgbClr val="FF0000"/>
                </a:solidFill>
                <a:effectLst/>
                <a:latin typeface="Arial" panose="020B0604020202020204" pitchFamily="34" charset="0"/>
                <a:ea typeface="DengXian Light" panose="02010600030101010101" pitchFamily="2" charset="-122"/>
                <a:cs typeface="Times New Roman" panose="02020603050405020304" pitchFamily="18" charset="0"/>
              </a:rPr>
              <a:t>has published in different journals relating to higher education. </a:t>
            </a:r>
            <a:endParaRPr lang="en-GB" sz="1800" dirty="0">
              <a:solidFill>
                <a:srgbClr val="1F3763"/>
              </a:solidFill>
              <a:effectLst/>
              <a:latin typeface="Calibri Light" panose="020F0302020204030204" pitchFamily="34" charset="0"/>
              <a:ea typeface="DengXian Light" panose="02010600030101010101" pitchFamily="2" charset="-122"/>
              <a:cs typeface="Times New Roman" panose="02020603050405020304" pitchFamily="18" charset="0"/>
            </a:endParaRPr>
          </a:p>
          <a:p>
            <a:pPr marL="457200"/>
            <a:r>
              <a:rPr lang="en-GB" sz="1800" dirty="0">
                <a:solidFill>
                  <a:srgbClr val="FF0000"/>
                </a:solidFill>
                <a:effectLst/>
                <a:latin typeface="Arial" panose="020B0604020202020204" pitchFamily="34" charset="0"/>
                <a:ea typeface="Times New Roman" panose="02020603050405020304" pitchFamily="18" charset="0"/>
                <a:hlinkClick r:id="rId3"/>
              </a:rPr>
              <a:t>Angie L. Miller</a:t>
            </a:r>
            <a:r>
              <a:rPr lang="en-GB" sz="1800" dirty="0">
                <a:solidFill>
                  <a:srgbClr val="FF0000"/>
                </a:solidFill>
                <a:effectLst/>
                <a:latin typeface="Arial" panose="020B0604020202020204" pitchFamily="34" charset="0"/>
                <a:ea typeface="Times New Roman" panose="02020603050405020304" pitchFamily="18" charset="0"/>
              </a:rPr>
              <a:t>- (Ph.D.) Research Scientist in Postsecondary Education at Indiana University Bloomington. Has written in several academic journals. </a:t>
            </a:r>
            <a:endParaRPr lang="en-GB" sz="1800" dirty="0">
              <a:effectLst/>
              <a:latin typeface="Times New Roman" panose="02020603050405020304" pitchFamily="18" charset="0"/>
              <a:ea typeface="Times New Roman" panose="02020603050405020304" pitchFamily="18" charset="0"/>
            </a:endParaRPr>
          </a:p>
          <a:p>
            <a:pPr marL="457200"/>
            <a:r>
              <a:rPr lang="en-GB" sz="1800" dirty="0">
                <a:solidFill>
                  <a:srgbClr val="FF0000"/>
                </a:solidFill>
                <a:effectLst/>
                <a:latin typeface="Arial" panose="020B0604020202020204" pitchFamily="34" charset="0"/>
                <a:ea typeface="Times New Roman" panose="02020603050405020304" pitchFamily="18" charset="0"/>
              </a:rPr>
              <a:t>Both are reliable, academic authors.</a:t>
            </a:r>
          </a:p>
          <a:p>
            <a:pPr indent="0">
              <a:buNone/>
            </a:pPr>
            <a:r>
              <a:rPr lang="en-GB" sz="1800" u="sng" dirty="0">
                <a:solidFill>
                  <a:srgbClr val="FF0000"/>
                </a:solidFill>
                <a:effectLst/>
                <a:latin typeface="Arial" panose="020B0604020202020204" pitchFamily="34" charset="0"/>
                <a:ea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a:p>
            <a:pPr marL="0" lvl="0" indent="0">
              <a:buNone/>
              <a:tabLst>
                <a:tab pos="457200" algn="l"/>
              </a:tabLst>
            </a:pPr>
            <a:r>
              <a:rPr lang="en-GB" sz="1800" dirty="0">
                <a:solidFill>
                  <a:srgbClr val="000000"/>
                </a:solidFill>
                <a:effectLst/>
                <a:latin typeface="Arial" panose="020B0604020202020204" pitchFamily="34" charset="0"/>
                <a:ea typeface="Times New Roman" panose="02020603050405020304" pitchFamily="18" charset="0"/>
              </a:rPr>
              <a:t>2. When was it written? What does this tell you?</a:t>
            </a:r>
            <a:endParaRPr lang="en-GB" sz="1800" dirty="0">
              <a:effectLst/>
              <a:latin typeface="Times New Roman" panose="02020603050405020304" pitchFamily="18" charset="0"/>
              <a:ea typeface="Times New Roman" panose="02020603050405020304" pitchFamily="18" charset="0"/>
            </a:endParaRPr>
          </a:p>
          <a:p>
            <a:pPr marL="457200"/>
            <a:r>
              <a:rPr lang="en-GB" sz="1800" dirty="0">
                <a:solidFill>
                  <a:srgbClr val="FF0000"/>
                </a:solidFill>
                <a:effectLst/>
                <a:latin typeface="Arial" panose="020B0604020202020204" pitchFamily="34" charset="0"/>
                <a:ea typeface="Times New Roman" panose="02020603050405020304" pitchFamily="18" charset="0"/>
              </a:rPr>
              <a:t>April 2018. Pre-Covid. Still relevant as it examines student engagement</a:t>
            </a:r>
            <a:r>
              <a:rPr lang="en-GB" sz="1800" dirty="0">
                <a:solidFill>
                  <a:srgbClr val="000000"/>
                </a:solidFill>
                <a:effectLst/>
                <a:latin typeface="Arial" panose="020B0604020202020204" pitchFamily="34" charset="0"/>
                <a:ea typeface="Times New Roman" panose="02020603050405020304" pitchFamily="18" charset="0"/>
              </a:rPr>
              <a:t>. </a:t>
            </a:r>
          </a:p>
          <a:p>
            <a:pPr indent="0">
              <a:buNone/>
            </a:pPr>
            <a:endParaRPr lang="en-GB" sz="1800" dirty="0">
              <a:effectLst/>
              <a:latin typeface="Times New Roman" panose="02020603050405020304" pitchFamily="18" charset="0"/>
              <a:ea typeface="Times New Roman" panose="02020603050405020304" pitchFamily="18" charset="0"/>
            </a:endParaRPr>
          </a:p>
          <a:p>
            <a:pPr marL="0" lvl="0" indent="0">
              <a:buNone/>
              <a:tabLst>
                <a:tab pos="457200" algn="l"/>
              </a:tabLst>
            </a:pPr>
            <a:r>
              <a:rPr lang="en-GB" sz="1800" dirty="0">
                <a:solidFill>
                  <a:srgbClr val="000000"/>
                </a:solidFill>
                <a:effectLst/>
                <a:latin typeface="Arial" panose="020B0604020202020204" pitchFamily="34" charset="0"/>
                <a:ea typeface="Times New Roman" panose="02020603050405020304" pitchFamily="18" charset="0"/>
              </a:rPr>
              <a:t>3. Has the source been peer reviewed? What does this tell you?</a:t>
            </a:r>
            <a:endParaRPr lang="en-GB" sz="1800" dirty="0">
              <a:effectLst/>
              <a:latin typeface="Times New Roman" panose="02020603050405020304" pitchFamily="18" charset="0"/>
              <a:ea typeface="Times New Roman" panose="02020603050405020304" pitchFamily="18" charset="0"/>
            </a:endParaRPr>
          </a:p>
          <a:p>
            <a:pPr marL="457200"/>
            <a:r>
              <a:rPr lang="en-GB" sz="1800" u="sng" dirty="0">
                <a:solidFill>
                  <a:srgbClr val="FF0000"/>
                </a:solidFill>
                <a:effectLst/>
                <a:latin typeface="Arial" panose="020B0604020202020204" pitchFamily="34" charset="0"/>
                <a:ea typeface="Times New Roman" panose="02020603050405020304" pitchFamily="18" charset="0"/>
                <a:hlinkClick r:id="rId4"/>
              </a:rPr>
              <a:t>Journal of Computing in Higher Education</a:t>
            </a:r>
            <a:r>
              <a:rPr lang="en-GB" sz="1800" dirty="0">
                <a:solidFill>
                  <a:srgbClr val="FF0000"/>
                </a:solidFill>
                <a:effectLst/>
                <a:latin typeface="Arial" panose="020B0604020202020204" pitchFamily="34" charset="0"/>
                <a:ea typeface="Times New Roman" panose="02020603050405020304" pitchFamily="18" charset="0"/>
              </a:rPr>
              <a:t>  is a peer reviewed academic journal</a:t>
            </a:r>
            <a:r>
              <a:rPr lang="en-GB" sz="1800" dirty="0">
                <a:solidFill>
                  <a:srgbClr val="000000"/>
                </a:solidFill>
                <a:effectLst/>
                <a:latin typeface="Arial" panose="020B0604020202020204" pitchFamily="34" charset="0"/>
                <a:ea typeface="Times New Roman" panose="02020603050405020304" pitchFamily="18" charset="0"/>
              </a:rPr>
              <a:t>. </a:t>
            </a:r>
            <a:r>
              <a:rPr lang="en-GB" sz="1800" dirty="0">
                <a:solidFill>
                  <a:srgbClr val="FF0000"/>
                </a:solidFill>
                <a:effectLst/>
                <a:latin typeface="Arial" panose="020B0604020202020204" pitchFamily="34" charset="0"/>
                <a:ea typeface="Times New Roman" panose="02020603050405020304" pitchFamily="18" charset="0"/>
              </a:rPr>
              <a:t>This can be classed as an academic source.</a:t>
            </a:r>
          </a:p>
          <a:p>
            <a:pPr marL="457200"/>
            <a:endParaRPr lang="en-GB" sz="1800" dirty="0">
              <a:effectLst/>
              <a:latin typeface="Times New Roman" panose="02020603050405020304" pitchFamily="18" charset="0"/>
              <a:ea typeface="Times New Roman" panose="02020603050405020304" pitchFamily="18" charset="0"/>
            </a:endParaRPr>
          </a:p>
          <a:p>
            <a:pPr marL="0" lvl="0" indent="0">
              <a:buNone/>
              <a:tabLst>
                <a:tab pos="457200" algn="l"/>
              </a:tabLst>
            </a:pPr>
            <a:endParaRPr lang="en-GB" sz="2000" dirty="0">
              <a:solidFill>
                <a:srgbClr val="FF0000"/>
              </a:solidFill>
            </a:endParaRPr>
          </a:p>
        </p:txBody>
      </p:sp>
    </p:spTree>
    <p:extLst>
      <p:ext uri="{BB962C8B-B14F-4D97-AF65-F5344CB8AC3E}">
        <p14:creationId xmlns:p14="http://schemas.microsoft.com/office/powerpoint/2010/main" val="3782319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77DAD-C4F5-4A06-954C-D903F5A802B5}"/>
              </a:ext>
            </a:extLst>
          </p:cNvPr>
          <p:cNvSpPr>
            <a:spLocks noGrp="1"/>
          </p:cNvSpPr>
          <p:nvPr>
            <p:ph type="title"/>
          </p:nvPr>
        </p:nvSpPr>
        <p:spPr/>
        <p:txBody>
          <a:bodyPr/>
          <a:lstStyle/>
          <a:p>
            <a:r>
              <a:rPr lang="en-GB" dirty="0"/>
              <a:t>Activity 2: Answers -Source 2 Continued</a:t>
            </a:r>
          </a:p>
        </p:txBody>
      </p:sp>
      <p:sp>
        <p:nvSpPr>
          <p:cNvPr id="3" name="Content Placeholder 2">
            <a:extLst>
              <a:ext uri="{FF2B5EF4-FFF2-40B4-BE49-F238E27FC236}">
                <a16:creationId xmlns:a16="http://schemas.microsoft.com/office/drawing/2014/main" id="{BF836221-58C9-4472-90B1-2ABEC25A7E8D}"/>
              </a:ext>
            </a:extLst>
          </p:cNvPr>
          <p:cNvSpPr>
            <a:spLocks noGrp="1"/>
          </p:cNvSpPr>
          <p:nvPr>
            <p:ph idx="1"/>
          </p:nvPr>
        </p:nvSpPr>
        <p:spPr/>
        <p:txBody>
          <a:bodyPr>
            <a:normAutofit fontScale="55000" lnSpcReduction="20000"/>
          </a:bodyPr>
          <a:lstStyle/>
          <a:p>
            <a:pPr marL="0" lvl="0" indent="0">
              <a:buNone/>
              <a:tabLst>
                <a:tab pos="457200" algn="l"/>
              </a:tabLst>
            </a:pPr>
            <a:r>
              <a:rPr lang="en-GB" dirty="0">
                <a:solidFill>
                  <a:srgbClr val="000000"/>
                </a:solidFill>
                <a:latin typeface="Arial" panose="020B0604020202020204" pitchFamily="34" charset="0"/>
                <a:ea typeface="Times New Roman" panose="02020603050405020304" pitchFamily="18" charset="0"/>
              </a:rPr>
              <a:t>4. </a:t>
            </a:r>
            <a:r>
              <a:rPr lang="en-GB" sz="2800" dirty="0">
                <a:solidFill>
                  <a:srgbClr val="000000"/>
                </a:solidFill>
                <a:effectLst/>
                <a:latin typeface="Arial" panose="020B0604020202020204" pitchFamily="34" charset="0"/>
                <a:ea typeface="Times New Roman" panose="02020603050405020304" pitchFamily="18" charset="0"/>
              </a:rPr>
              <a:t>Does the source have in-text citations and a reference list? What does this tell you?</a:t>
            </a:r>
            <a:endParaRPr lang="en-GB" sz="2800" dirty="0">
              <a:effectLst/>
              <a:latin typeface="Times New Roman" panose="02020603050405020304" pitchFamily="18" charset="0"/>
              <a:ea typeface="Times New Roman" panose="02020603050405020304" pitchFamily="18" charset="0"/>
            </a:endParaRPr>
          </a:p>
          <a:p>
            <a:pPr marL="457200"/>
            <a:r>
              <a:rPr lang="en-GB" sz="2800" dirty="0">
                <a:solidFill>
                  <a:srgbClr val="FF0000"/>
                </a:solidFill>
                <a:effectLst/>
                <a:latin typeface="Arial" panose="020B0604020202020204" pitchFamily="34" charset="0"/>
                <a:ea typeface="Times New Roman" panose="02020603050405020304" pitchFamily="18" charset="0"/>
              </a:rPr>
              <a:t>Not in the abstract, but it will have in the main body of the article. This can be classed as an academic source.</a:t>
            </a:r>
          </a:p>
          <a:p>
            <a:pPr marL="457200"/>
            <a:endParaRPr lang="en-GB" sz="2800" dirty="0">
              <a:effectLst/>
              <a:latin typeface="Times New Roman" panose="02020603050405020304" pitchFamily="18" charset="0"/>
              <a:ea typeface="Times New Roman" panose="02020603050405020304" pitchFamily="18" charset="0"/>
            </a:endParaRPr>
          </a:p>
          <a:p>
            <a:pPr marL="0" lvl="0" indent="0">
              <a:buNone/>
              <a:tabLst>
                <a:tab pos="457200" algn="l"/>
              </a:tabLst>
            </a:pPr>
            <a:r>
              <a:rPr lang="en-GB" sz="2800" dirty="0">
                <a:solidFill>
                  <a:srgbClr val="000000"/>
                </a:solidFill>
                <a:effectLst/>
                <a:latin typeface="Arial" panose="020B0604020202020204" pitchFamily="34" charset="0"/>
                <a:ea typeface="Times New Roman" panose="02020603050405020304" pitchFamily="18" charset="0"/>
              </a:rPr>
              <a:t>5. How formal is the language? What does this tell you?</a:t>
            </a:r>
            <a:endParaRPr lang="en-GB" sz="2800" dirty="0">
              <a:effectLst/>
              <a:latin typeface="Times New Roman" panose="02020603050405020304" pitchFamily="18" charset="0"/>
              <a:ea typeface="Times New Roman" panose="02020603050405020304" pitchFamily="18" charset="0"/>
            </a:endParaRPr>
          </a:p>
          <a:p>
            <a:pPr marL="457200"/>
            <a:r>
              <a:rPr lang="en-GB" sz="2800" dirty="0">
                <a:solidFill>
                  <a:srgbClr val="FF0000"/>
                </a:solidFill>
                <a:effectLst/>
                <a:latin typeface="Arial" panose="020B0604020202020204" pitchFamily="34" charset="0"/>
                <a:ea typeface="Times New Roman" panose="02020603050405020304" pitchFamily="18" charset="0"/>
              </a:rPr>
              <a:t>Very - It uses academic verbs – ‘explores’, ‘</a:t>
            </a:r>
            <a:r>
              <a:rPr lang="en-GB" sz="2800" dirty="0" err="1">
                <a:solidFill>
                  <a:srgbClr val="FF0000"/>
                </a:solidFill>
                <a:effectLst/>
                <a:latin typeface="Arial" panose="020B0604020202020204" pitchFamily="34" charset="0"/>
                <a:ea typeface="Times New Roman" panose="02020603050405020304" pitchFamily="18" charset="0"/>
              </a:rPr>
              <a:t>analyzed</a:t>
            </a:r>
            <a:r>
              <a:rPr lang="en-GB" sz="2800" dirty="0">
                <a:solidFill>
                  <a:srgbClr val="FF0000"/>
                </a:solidFill>
                <a:effectLst/>
                <a:latin typeface="Arial" panose="020B0604020202020204" pitchFamily="34" charset="0"/>
                <a:ea typeface="Times New Roman" panose="02020603050405020304" pitchFamily="18" charset="0"/>
              </a:rPr>
              <a:t>’</a:t>
            </a:r>
            <a:endParaRPr lang="en-GB" sz="2800" dirty="0">
              <a:effectLst/>
              <a:latin typeface="Times New Roman" panose="02020603050405020304" pitchFamily="18" charset="0"/>
              <a:ea typeface="Times New Roman" panose="02020603050405020304" pitchFamily="18" charset="0"/>
            </a:endParaRPr>
          </a:p>
          <a:p>
            <a:pPr marL="457200"/>
            <a:r>
              <a:rPr lang="en-GB" sz="2800" dirty="0">
                <a:solidFill>
                  <a:srgbClr val="FF0000"/>
                </a:solidFill>
                <a:effectLst/>
                <a:latin typeface="Arial" panose="020B0604020202020204" pitchFamily="34" charset="0"/>
                <a:ea typeface="Times New Roman" panose="02020603050405020304" pitchFamily="18" charset="0"/>
              </a:rPr>
              <a:t>It uses cohesive devices to link ideas ‘However’</a:t>
            </a:r>
            <a:endParaRPr lang="en-GB" sz="2800" dirty="0">
              <a:effectLst/>
              <a:latin typeface="Times New Roman" panose="02020603050405020304" pitchFamily="18" charset="0"/>
              <a:ea typeface="Times New Roman" panose="02020603050405020304" pitchFamily="18" charset="0"/>
            </a:endParaRPr>
          </a:p>
          <a:p>
            <a:pPr marL="457200"/>
            <a:r>
              <a:rPr lang="en-GB" sz="2800" dirty="0">
                <a:solidFill>
                  <a:srgbClr val="FF0000"/>
                </a:solidFill>
                <a:effectLst/>
                <a:latin typeface="Arial" panose="020B0604020202020204" pitchFamily="34" charset="0"/>
                <a:ea typeface="Times New Roman" panose="02020603050405020304" pitchFamily="18" charset="0"/>
              </a:rPr>
              <a:t>It uses cautious language ‘less likely to’</a:t>
            </a:r>
          </a:p>
          <a:p>
            <a:pPr marL="457200"/>
            <a:endParaRPr lang="en-GB" sz="2800" dirty="0">
              <a:effectLst/>
              <a:latin typeface="Times New Roman" panose="02020603050405020304" pitchFamily="18" charset="0"/>
              <a:ea typeface="Times New Roman" panose="02020603050405020304" pitchFamily="18" charset="0"/>
            </a:endParaRPr>
          </a:p>
          <a:p>
            <a:pPr marL="0" lvl="0" indent="0">
              <a:buNone/>
              <a:tabLst>
                <a:tab pos="457200" algn="l"/>
              </a:tabLst>
            </a:pPr>
            <a:r>
              <a:rPr lang="en-GB" dirty="0">
                <a:solidFill>
                  <a:srgbClr val="000000"/>
                </a:solidFill>
                <a:latin typeface="Arial" panose="020B0604020202020204" pitchFamily="34" charset="0"/>
                <a:ea typeface="Times New Roman" panose="02020603050405020304" pitchFamily="18" charset="0"/>
              </a:rPr>
              <a:t>6</a:t>
            </a:r>
            <a:r>
              <a:rPr lang="en-GB" sz="2800" dirty="0">
                <a:solidFill>
                  <a:srgbClr val="000000"/>
                </a:solidFill>
                <a:effectLst/>
                <a:latin typeface="Arial" panose="020B0604020202020204" pitchFamily="34" charset="0"/>
                <a:ea typeface="Times New Roman" panose="02020603050405020304" pitchFamily="18" charset="0"/>
              </a:rPr>
              <a:t>. Could the source be biased? How do you know?</a:t>
            </a:r>
            <a:endParaRPr lang="en-GB" sz="2800" dirty="0">
              <a:effectLst/>
              <a:latin typeface="Times New Roman" panose="02020603050405020304" pitchFamily="18" charset="0"/>
              <a:ea typeface="Times New Roman" panose="02020603050405020304" pitchFamily="18" charset="0"/>
            </a:endParaRPr>
          </a:p>
          <a:p>
            <a:pPr marL="457200"/>
            <a:r>
              <a:rPr lang="en-GB" sz="2800" dirty="0">
                <a:solidFill>
                  <a:srgbClr val="FF0000"/>
                </a:solidFill>
                <a:effectLst/>
                <a:latin typeface="Arial" panose="020B0604020202020204" pitchFamily="34" charset="0"/>
                <a:ea typeface="Times New Roman" panose="02020603050405020304" pitchFamily="18" charset="0"/>
              </a:rPr>
              <a:t>This article does not seem obviously biased on this subject. The journal does not promote a particular agenda. </a:t>
            </a:r>
          </a:p>
          <a:p>
            <a:pPr marL="457200"/>
            <a:endParaRPr lang="en-GB" sz="2800" dirty="0">
              <a:effectLst/>
              <a:latin typeface="Times New Roman" panose="02020603050405020304" pitchFamily="18" charset="0"/>
              <a:ea typeface="Times New Roman" panose="02020603050405020304" pitchFamily="18" charset="0"/>
            </a:endParaRPr>
          </a:p>
          <a:p>
            <a:pPr marL="0" lvl="0" indent="0">
              <a:buNone/>
              <a:tabLst>
                <a:tab pos="457200" algn="l"/>
              </a:tabLst>
            </a:pPr>
            <a:r>
              <a:rPr lang="en-GB" dirty="0">
                <a:solidFill>
                  <a:srgbClr val="000000"/>
                </a:solidFill>
                <a:latin typeface="Arial" panose="020B0604020202020204" pitchFamily="34" charset="0"/>
                <a:ea typeface="Times New Roman" panose="02020603050405020304" pitchFamily="18" charset="0"/>
              </a:rPr>
              <a:t>7</a:t>
            </a:r>
            <a:r>
              <a:rPr lang="en-GB" sz="2800" dirty="0">
                <a:solidFill>
                  <a:srgbClr val="000000"/>
                </a:solidFill>
                <a:effectLst/>
                <a:latin typeface="Arial" panose="020B0604020202020204" pitchFamily="34" charset="0"/>
                <a:ea typeface="Times New Roman" panose="02020603050405020304" pitchFamily="18" charset="0"/>
              </a:rPr>
              <a:t>.Is the source, academic, reliable or unreliable?</a:t>
            </a:r>
            <a:endParaRPr lang="en-GB" sz="2800" dirty="0">
              <a:effectLst/>
              <a:latin typeface="Times New Roman" panose="02020603050405020304" pitchFamily="18" charset="0"/>
              <a:ea typeface="Times New Roman" panose="02020603050405020304" pitchFamily="18" charset="0"/>
            </a:endParaRPr>
          </a:p>
          <a:p>
            <a:pPr marL="457200"/>
            <a:r>
              <a:rPr lang="en-GB" sz="2800" dirty="0">
                <a:solidFill>
                  <a:srgbClr val="FF0000"/>
                </a:solidFill>
                <a:effectLst/>
                <a:latin typeface="Arial" panose="020B0604020202020204" pitchFamily="34" charset="0"/>
                <a:ea typeface="Times New Roman" panose="02020603050405020304" pitchFamily="18" charset="0"/>
              </a:rPr>
              <a:t>Academic– This is a well-researched paper published in an academic journal </a:t>
            </a:r>
            <a:endParaRPr lang="en-GB" sz="2800" dirty="0">
              <a:effectLst/>
              <a:latin typeface="Times New Roman" panose="02020603050405020304" pitchFamily="18" charset="0"/>
              <a:ea typeface="Times New Roman" panose="02020603050405020304" pitchFamily="18" charset="0"/>
            </a:endParaRPr>
          </a:p>
          <a:p>
            <a:endParaRPr lang="en-GB" dirty="0"/>
          </a:p>
        </p:txBody>
      </p:sp>
    </p:spTree>
    <p:extLst>
      <p:ext uri="{BB962C8B-B14F-4D97-AF65-F5344CB8AC3E}">
        <p14:creationId xmlns:p14="http://schemas.microsoft.com/office/powerpoint/2010/main" val="2717738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FF66-F8EF-4BDC-90A4-C02BE4EEE004}"/>
              </a:ext>
            </a:extLst>
          </p:cNvPr>
          <p:cNvSpPr>
            <a:spLocks noGrp="1"/>
          </p:cNvSpPr>
          <p:nvPr>
            <p:ph type="title"/>
          </p:nvPr>
        </p:nvSpPr>
        <p:spPr/>
        <p:txBody>
          <a:bodyPr/>
          <a:lstStyle/>
          <a:p>
            <a:r>
              <a:rPr lang="en-GB" dirty="0"/>
              <a:t>Activity 2: Answers- Source 3</a:t>
            </a:r>
          </a:p>
        </p:txBody>
      </p:sp>
      <p:sp>
        <p:nvSpPr>
          <p:cNvPr id="3" name="Content Placeholder 2">
            <a:extLst>
              <a:ext uri="{FF2B5EF4-FFF2-40B4-BE49-F238E27FC236}">
                <a16:creationId xmlns:a16="http://schemas.microsoft.com/office/drawing/2014/main" id="{ADB462E9-281A-49F8-A7B3-CC89F99B9CCA}"/>
              </a:ext>
            </a:extLst>
          </p:cNvPr>
          <p:cNvSpPr>
            <a:spLocks noGrp="1"/>
          </p:cNvSpPr>
          <p:nvPr>
            <p:ph idx="1"/>
          </p:nvPr>
        </p:nvSpPr>
        <p:spPr/>
        <p:txBody>
          <a:bodyPr>
            <a:normAutofit lnSpcReduction="10000"/>
          </a:bodyPr>
          <a:lstStyle/>
          <a:p>
            <a:pPr marL="0" lvl="0" indent="0">
              <a:buNone/>
              <a:tabLst>
                <a:tab pos="457200" algn="l"/>
              </a:tabLst>
            </a:pPr>
            <a:r>
              <a:rPr lang="en-GB" sz="1800" dirty="0">
                <a:solidFill>
                  <a:srgbClr val="000000"/>
                </a:solidFill>
                <a:effectLst/>
                <a:latin typeface="Arial" panose="020B0604020202020204" pitchFamily="34" charset="0"/>
                <a:ea typeface="Times New Roman" panose="02020603050405020304" pitchFamily="18" charset="0"/>
              </a:rPr>
              <a:t>1. Who is the author? What does this tell you?</a:t>
            </a:r>
            <a:endParaRPr lang="en-GB" sz="1800" dirty="0">
              <a:effectLst/>
              <a:latin typeface="Times New Roman" panose="02020603050405020304" pitchFamily="18" charset="0"/>
              <a:ea typeface="Times New Roman" panose="02020603050405020304" pitchFamily="18" charset="0"/>
            </a:endParaRPr>
          </a:p>
          <a:p>
            <a:pPr marL="457200"/>
            <a:r>
              <a:rPr lang="en-GB" sz="1800" dirty="0">
                <a:solidFill>
                  <a:srgbClr val="FF0000"/>
                </a:solidFill>
                <a:effectLst/>
                <a:latin typeface="Arial" panose="020B0604020202020204" pitchFamily="34" charset="0"/>
                <a:ea typeface="Times New Roman" panose="02020603050405020304" pitchFamily="18" charset="0"/>
              </a:rPr>
              <a:t>University of St Augustine for Health Sciences. This is from a university website. </a:t>
            </a:r>
          </a:p>
          <a:p>
            <a:pPr indent="0">
              <a:buNone/>
            </a:pPr>
            <a:endParaRPr lang="en-GB" sz="1800" dirty="0">
              <a:effectLst/>
              <a:latin typeface="Times New Roman" panose="02020603050405020304" pitchFamily="18" charset="0"/>
              <a:ea typeface="Times New Roman" panose="02020603050405020304" pitchFamily="18" charset="0"/>
            </a:endParaRPr>
          </a:p>
          <a:p>
            <a:pPr marL="0" lvl="0" indent="0">
              <a:buNone/>
              <a:tabLst>
                <a:tab pos="457200" algn="l"/>
              </a:tabLst>
            </a:pPr>
            <a:r>
              <a:rPr lang="en-GB" sz="1800" dirty="0">
                <a:solidFill>
                  <a:srgbClr val="000000"/>
                </a:solidFill>
                <a:effectLst/>
                <a:latin typeface="Arial" panose="020B0604020202020204" pitchFamily="34" charset="0"/>
                <a:ea typeface="Times New Roman" panose="02020603050405020304" pitchFamily="18" charset="0"/>
              </a:rPr>
              <a:t>2. When was it written? What does this tell you?</a:t>
            </a:r>
            <a:endParaRPr lang="en-GB" sz="1800" dirty="0">
              <a:effectLst/>
              <a:latin typeface="Times New Roman" panose="02020603050405020304" pitchFamily="18" charset="0"/>
              <a:ea typeface="Times New Roman" panose="02020603050405020304" pitchFamily="18" charset="0"/>
            </a:endParaRPr>
          </a:p>
          <a:p>
            <a:pPr marL="457200"/>
            <a:r>
              <a:rPr lang="en-GB" sz="1800" dirty="0">
                <a:solidFill>
                  <a:srgbClr val="FF0000"/>
                </a:solidFill>
                <a:effectLst/>
                <a:latin typeface="Arial" panose="020B0604020202020204" pitchFamily="34" charset="0"/>
                <a:ea typeface="Times New Roman" panose="02020603050405020304" pitchFamily="18" charset="0"/>
              </a:rPr>
              <a:t>June 2020.  Takes Covid into account. Up to date. </a:t>
            </a:r>
          </a:p>
          <a:p>
            <a:pPr indent="0">
              <a:buNone/>
            </a:pPr>
            <a:endParaRPr lang="en-GB" sz="1800" dirty="0">
              <a:effectLst/>
              <a:latin typeface="Times New Roman" panose="02020603050405020304" pitchFamily="18" charset="0"/>
              <a:ea typeface="Times New Roman" panose="02020603050405020304" pitchFamily="18" charset="0"/>
            </a:endParaRPr>
          </a:p>
          <a:p>
            <a:pPr marL="0" lvl="0" indent="0">
              <a:buNone/>
              <a:tabLst>
                <a:tab pos="457200" algn="l"/>
              </a:tabLst>
            </a:pPr>
            <a:r>
              <a:rPr lang="en-GB" sz="1800" dirty="0">
                <a:solidFill>
                  <a:srgbClr val="000000"/>
                </a:solidFill>
                <a:effectLst/>
                <a:latin typeface="Arial" panose="020B0604020202020204" pitchFamily="34" charset="0"/>
                <a:ea typeface="Times New Roman" panose="02020603050405020304" pitchFamily="18" charset="0"/>
              </a:rPr>
              <a:t>3. Has the source been peer reviewed? What does this tell you?</a:t>
            </a:r>
            <a:endParaRPr lang="en-GB" sz="1800" dirty="0">
              <a:effectLst/>
              <a:latin typeface="Times New Roman" panose="02020603050405020304" pitchFamily="18" charset="0"/>
              <a:ea typeface="Times New Roman" panose="02020603050405020304" pitchFamily="18" charset="0"/>
            </a:endParaRPr>
          </a:p>
          <a:p>
            <a:pPr marL="457200"/>
            <a:r>
              <a:rPr lang="en-GB" sz="1800" dirty="0">
                <a:solidFill>
                  <a:srgbClr val="FF0000"/>
                </a:solidFill>
                <a:effectLst/>
                <a:latin typeface="Arial" panose="020B0604020202020204" pitchFamily="34" charset="0"/>
                <a:ea typeface="Times New Roman" panose="02020603050405020304" pitchFamily="18" charset="0"/>
              </a:rPr>
              <a:t>No. It is a blog, which although it is interesting, means it is a not reliable source of research.</a:t>
            </a:r>
          </a:p>
          <a:p>
            <a:pPr indent="0">
              <a:buNone/>
            </a:pPr>
            <a:r>
              <a:rPr lang="en-GB" sz="1800" dirty="0">
                <a:solidFill>
                  <a:srgbClr val="FF0000"/>
                </a:solidFill>
                <a:effectLst/>
                <a:latin typeface="Arial" panose="020B0604020202020204" pitchFamily="34" charset="0"/>
                <a:ea typeface="Times New Roman" panose="02020603050405020304" pitchFamily="18" charset="0"/>
              </a:rPr>
              <a:t> </a:t>
            </a:r>
            <a:endParaRPr lang="en-GB" sz="1800" dirty="0">
              <a:effectLst/>
              <a:latin typeface="Times New Roman" panose="02020603050405020304" pitchFamily="18" charset="0"/>
              <a:ea typeface="Times New Roman" panose="02020603050405020304" pitchFamily="18" charset="0"/>
            </a:endParaRPr>
          </a:p>
          <a:p>
            <a:pPr marL="0" lvl="0" indent="0">
              <a:buNone/>
              <a:tabLst>
                <a:tab pos="457200" algn="l"/>
              </a:tabLst>
            </a:pPr>
            <a:r>
              <a:rPr lang="en-GB" sz="1800" dirty="0">
                <a:solidFill>
                  <a:srgbClr val="000000"/>
                </a:solidFill>
                <a:effectLst/>
                <a:latin typeface="Arial" panose="020B0604020202020204" pitchFamily="34" charset="0"/>
                <a:ea typeface="Times New Roman" panose="02020603050405020304" pitchFamily="18" charset="0"/>
              </a:rPr>
              <a:t>4. Does the source have in-text citations and a reference list? What does this tell you?</a:t>
            </a:r>
            <a:endParaRPr lang="en-GB" sz="1800" dirty="0">
              <a:effectLst/>
              <a:latin typeface="Times New Roman" panose="02020603050405020304" pitchFamily="18" charset="0"/>
              <a:ea typeface="Times New Roman" panose="02020603050405020304" pitchFamily="18" charset="0"/>
            </a:endParaRPr>
          </a:p>
          <a:p>
            <a:pPr marL="457200"/>
            <a:r>
              <a:rPr lang="en-GB" sz="1800" dirty="0">
                <a:solidFill>
                  <a:srgbClr val="FF0000"/>
                </a:solidFill>
                <a:effectLst/>
                <a:latin typeface="Arial" panose="020B0604020202020204" pitchFamily="34" charset="0"/>
                <a:ea typeface="Times New Roman" panose="02020603050405020304" pitchFamily="18" charset="0"/>
              </a:rPr>
              <a:t>There is a hyper-link to a Market Research website where users can buy market research. No in-text citations as such. However, if you go to the article, there is a list of sources right at the end which could be used. </a:t>
            </a:r>
            <a:endParaRPr lang="en-GB" sz="1800" dirty="0">
              <a:effectLst/>
              <a:latin typeface="Times New Roman" panose="02020603050405020304" pitchFamily="18" charset="0"/>
              <a:ea typeface="Times New Roman" panose="02020603050405020304" pitchFamily="18" charset="0"/>
            </a:endParaRPr>
          </a:p>
          <a:p>
            <a:endParaRPr lang="en-GB" dirty="0"/>
          </a:p>
        </p:txBody>
      </p:sp>
    </p:spTree>
    <p:extLst>
      <p:ext uri="{BB962C8B-B14F-4D97-AF65-F5344CB8AC3E}">
        <p14:creationId xmlns:p14="http://schemas.microsoft.com/office/powerpoint/2010/main" val="1889096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8D2CD-F6E3-470D-B5D9-7C19AB4BE008}"/>
              </a:ext>
            </a:extLst>
          </p:cNvPr>
          <p:cNvSpPr>
            <a:spLocks noGrp="1"/>
          </p:cNvSpPr>
          <p:nvPr>
            <p:ph type="title"/>
          </p:nvPr>
        </p:nvSpPr>
        <p:spPr/>
        <p:txBody>
          <a:bodyPr/>
          <a:lstStyle/>
          <a:p>
            <a:r>
              <a:rPr lang="en-GB" dirty="0"/>
              <a:t>Activity 2: Answers- Source 3 continued</a:t>
            </a:r>
          </a:p>
        </p:txBody>
      </p:sp>
      <p:sp>
        <p:nvSpPr>
          <p:cNvPr id="3" name="Content Placeholder 2">
            <a:extLst>
              <a:ext uri="{FF2B5EF4-FFF2-40B4-BE49-F238E27FC236}">
                <a16:creationId xmlns:a16="http://schemas.microsoft.com/office/drawing/2014/main" id="{96211264-DE82-4EAA-AB3C-783E5AC494E5}"/>
              </a:ext>
            </a:extLst>
          </p:cNvPr>
          <p:cNvSpPr>
            <a:spLocks noGrp="1"/>
          </p:cNvSpPr>
          <p:nvPr>
            <p:ph idx="1"/>
          </p:nvPr>
        </p:nvSpPr>
        <p:spPr/>
        <p:txBody>
          <a:bodyPr>
            <a:normAutofit fontScale="62500" lnSpcReduction="20000"/>
          </a:bodyPr>
          <a:lstStyle/>
          <a:p>
            <a:pPr marL="0" lvl="0" indent="0">
              <a:buNone/>
              <a:tabLst>
                <a:tab pos="457200" algn="l"/>
              </a:tabLst>
            </a:pPr>
            <a:r>
              <a:rPr lang="en-GB" sz="2800" dirty="0">
                <a:solidFill>
                  <a:srgbClr val="000000"/>
                </a:solidFill>
                <a:effectLst/>
                <a:latin typeface="Arial" panose="020B0604020202020204" pitchFamily="34" charset="0"/>
                <a:ea typeface="Times New Roman" panose="02020603050405020304" pitchFamily="18" charset="0"/>
              </a:rPr>
              <a:t>5. How formal is the language? What does this tell you?</a:t>
            </a:r>
            <a:endParaRPr lang="en-GB" sz="2800" dirty="0">
              <a:effectLst/>
              <a:latin typeface="Times New Roman" panose="02020603050405020304" pitchFamily="18" charset="0"/>
              <a:ea typeface="Times New Roman" panose="02020603050405020304" pitchFamily="18" charset="0"/>
            </a:endParaRPr>
          </a:p>
          <a:p>
            <a:pPr marL="457200"/>
            <a:r>
              <a:rPr lang="en-GB" sz="2800" dirty="0">
                <a:solidFill>
                  <a:srgbClr val="FF0000"/>
                </a:solidFill>
                <a:effectLst/>
                <a:latin typeface="Arial" panose="020B0604020202020204" pitchFamily="34" charset="0"/>
                <a:ea typeface="Times New Roman" panose="02020603050405020304" pitchFamily="18" charset="0"/>
              </a:rPr>
              <a:t>Semi- formal- it uses personal language ‘you’ ‘we’</a:t>
            </a:r>
            <a:endParaRPr lang="en-GB" sz="2800" dirty="0">
              <a:effectLst/>
              <a:latin typeface="Times New Roman" panose="02020603050405020304" pitchFamily="18" charset="0"/>
              <a:ea typeface="Times New Roman" panose="02020603050405020304" pitchFamily="18" charset="0"/>
            </a:endParaRPr>
          </a:p>
          <a:p>
            <a:pPr marL="457200"/>
            <a:r>
              <a:rPr lang="en-GB" sz="2800" dirty="0">
                <a:solidFill>
                  <a:srgbClr val="FF0000"/>
                </a:solidFill>
                <a:effectLst/>
                <a:latin typeface="Arial" panose="020B0604020202020204" pitchFamily="34" charset="0"/>
                <a:ea typeface="Times New Roman" panose="02020603050405020304" pitchFamily="18" charset="0"/>
              </a:rPr>
              <a:t>It uses cohesive devices to link ideas ‘However’</a:t>
            </a:r>
            <a:endParaRPr lang="en-GB" sz="2800" dirty="0">
              <a:effectLst/>
              <a:latin typeface="Times New Roman" panose="02020603050405020304" pitchFamily="18" charset="0"/>
              <a:ea typeface="Times New Roman" panose="02020603050405020304" pitchFamily="18" charset="0"/>
            </a:endParaRPr>
          </a:p>
          <a:p>
            <a:pPr marL="457200"/>
            <a:r>
              <a:rPr lang="en-GB" sz="2800" dirty="0">
                <a:solidFill>
                  <a:srgbClr val="FF0000"/>
                </a:solidFill>
                <a:effectLst/>
                <a:latin typeface="Arial" panose="020B0604020202020204" pitchFamily="34" charset="0"/>
                <a:ea typeface="Times New Roman" panose="02020603050405020304" pitchFamily="18" charset="0"/>
              </a:rPr>
              <a:t>There is no colloquial language or idioms.</a:t>
            </a:r>
          </a:p>
          <a:p>
            <a:pPr indent="0">
              <a:buNone/>
            </a:pPr>
            <a:r>
              <a:rPr lang="en-GB" sz="2800" dirty="0">
                <a:solidFill>
                  <a:srgbClr val="FF0000"/>
                </a:solidFill>
                <a:effectLst/>
                <a:latin typeface="Arial" panose="020B0604020202020204" pitchFamily="34" charset="0"/>
                <a:ea typeface="Times New Roman" panose="02020603050405020304" pitchFamily="18" charset="0"/>
              </a:rPr>
              <a:t> </a:t>
            </a:r>
            <a:endParaRPr lang="en-GB" sz="2800" dirty="0">
              <a:effectLst/>
              <a:latin typeface="Times New Roman" panose="02020603050405020304" pitchFamily="18" charset="0"/>
              <a:ea typeface="Times New Roman" panose="02020603050405020304" pitchFamily="18" charset="0"/>
            </a:endParaRPr>
          </a:p>
          <a:p>
            <a:pPr marL="0" lvl="0" indent="0">
              <a:buNone/>
              <a:tabLst>
                <a:tab pos="457200" algn="l"/>
              </a:tabLst>
            </a:pPr>
            <a:r>
              <a:rPr lang="en-GB" sz="2800" dirty="0">
                <a:solidFill>
                  <a:srgbClr val="000000"/>
                </a:solidFill>
                <a:effectLst/>
                <a:latin typeface="Arial" panose="020B0604020202020204" pitchFamily="34" charset="0"/>
                <a:ea typeface="Times New Roman" panose="02020603050405020304" pitchFamily="18" charset="0"/>
              </a:rPr>
              <a:t>6. Could the source be biased? How do you know?</a:t>
            </a:r>
            <a:endParaRPr lang="en-GB" sz="2800" dirty="0">
              <a:effectLst/>
              <a:latin typeface="Times New Roman" panose="02020603050405020304" pitchFamily="18" charset="0"/>
              <a:ea typeface="Times New Roman" panose="02020603050405020304" pitchFamily="18" charset="0"/>
            </a:endParaRPr>
          </a:p>
          <a:p>
            <a:pPr marL="457200"/>
            <a:r>
              <a:rPr lang="en-GB" sz="2800" dirty="0">
                <a:solidFill>
                  <a:srgbClr val="FF0000"/>
                </a:solidFill>
                <a:effectLst/>
                <a:latin typeface="Arial" panose="020B0604020202020204" pitchFamily="34" charset="0"/>
                <a:ea typeface="Times New Roman" panose="02020603050405020304" pitchFamily="18" charset="0"/>
              </a:rPr>
              <a:t>This article presents only one side of the argument, the benefits. This is clearly stated in the title.</a:t>
            </a:r>
          </a:p>
          <a:p>
            <a:pPr indent="0">
              <a:buNone/>
            </a:pPr>
            <a:r>
              <a:rPr lang="en-GB" sz="2800" dirty="0">
                <a:solidFill>
                  <a:srgbClr val="FF0000"/>
                </a:solidFill>
                <a:effectLst/>
                <a:latin typeface="Arial" panose="020B0604020202020204" pitchFamily="34" charset="0"/>
                <a:ea typeface="Times New Roman" panose="02020603050405020304" pitchFamily="18" charset="0"/>
              </a:rPr>
              <a:t> </a:t>
            </a:r>
            <a:endParaRPr lang="en-GB" sz="2800" dirty="0">
              <a:effectLst/>
              <a:latin typeface="Times New Roman" panose="02020603050405020304" pitchFamily="18" charset="0"/>
              <a:ea typeface="Times New Roman" panose="02020603050405020304" pitchFamily="18" charset="0"/>
            </a:endParaRPr>
          </a:p>
          <a:p>
            <a:pPr marL="0" lvl="0" indent="0">
              <a:buNone/>
              <a:tabLst>
                <a:tab pos="457200" algn="l"/>
              </a:tabLst>
            </a:pPr>
            <a:r>
              <a:rPr lang="en-GB" sz="2800" dirty="0">
                <a:solidFill>
                  <a:srgbClr val="000000"/>
                </a:solidFill>
                <a:effectLst/>
                <a:latin typeface="Arial" panose="020B0604020202020204" pitchFamily="34" charset="0"/>
                <a:ea typeface="Times New Roman" panose="02020603050405020304" pitchFamily="18" charset="0"/>
              </a:rPr>
              <a:t>7. Is the source, academic, reliable or unreliable?</a:t>
            </a:r>
            <a:endParaRPr lang="en-GB" sz="2800" dirty="0">
              <a:effectLst/>
              <a:latin typeface="Times New Roman" panose="02020603050405020304" pitchFamily="18" charset="0"/>
              <a:ea typeface="Times New Roman" panose="02020603050405020304" pitchFamily="18" charset="0"/>
            </a:endParaRPr>
          </a:p>
          <a:p>
            <a:pPr marL="457200"/>
            <a:r>
              <a:rPr lang="en-GB" sz="2800" dirty="0">
                <a:solidFill>
                  <a:srgbClr val="FF0000"/>
                </a:solidFill>
                <a:effectLst/>
                <a:latin typeface="Arial" panose="020B0604020202020204" pitchFamily="34" charset="0"/>
                <a:ea typeface="Times New Roman" panose="02020603050405020304" pitchFamily="18" charset="0"/>
              </a:rPr>
              <a:t>Unreliable– Even though, this is found in a university website, it is not academic and not reliable, this is because it is a blog. However, the ideas in the blog maybe useful to give you ideas for a piece of writing. You would then need to find a more reliable of academic source where these ideas are explored. The list of sources at the end of the article may be useful.</a:t>
            </a:r>
            <a:endParaRPr lang="en-GB" sz="2800" dirty="0">
              <a:effectLst/>
              <a:latin typeface="Times New Roman" panose="02020603050405020304" pitchFamily="18" charset="0"/>
              <a:ea typeface="Times New Roman" panose="02020603050405020304" pitchFamily="18" charset="0"/>
            </a:endParaRPr>
          </a:p>
          <a:p>
            <a:pPr marL="457200"/>
            <a:r>
              <a:rPr lang="en-GB" sz="2800" dirty="0">
                <a:solidFill>
                  <a:srgbClr val="FF0000"/>
                </a:solidFill>
                <a:effectLst/>
                <a:latin typeface="Arial" panose="020B0604020202020204" pitchFamily="34" charset="0"/>
                <a:ea typeface="Times New Roman" panose="02020603050405020304" pitchFamily="18" charset="0"/>
              </a:rPr>
              <a:t>This source could be useful in your research journey but could not be cited on your work.  </a:t>
            </a:r>
            <a:endParaRPr lang="en-GB" sz="2800" dirty="0">
              <a:effectLst/>
              <a:latin typeface="Times New Roman" panose="02020603050405020304" pitchFamily="18" charset="0"/>
              <a:ea typeface="Times New Roman" panose="02020603050405020304" pitchFamily="18" charset="0"/>
            </a:endParaRPr>
          </a:p>
          <a:p>
            <a:endParaRPr lang="en-GB" dirty="0"/>
          </a:p>
        </p:txBody>
      </p:sp>
    </p:spTree>
    <p:extLst>
      <p:ext uri="{BB962C8B-B14F-4D97-AF65-F5344CB8AC3E}">
        <p14:creationId xmlns:p14="http://schemas.microsoft.com/office/powerpoint/2010/main" val="1999193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85736-B578-4B92-B811-D1CC57ABD14D}"/>
              </a:ext>
            </a:extLst>
          </p:cNvPr>
          <p:cNvSpPr>
            <a:spLocks noGrp="1"/>
          </p:cNvSpPr>
          <p:nvPr>
            <p:ph type="title"/>
          </p:nvPr>
        </p:nvSpPr>
        <p:spPr/>
        <p:txBody>
          <a:bodyPr/>
          <a:lstStyle/>
          <a:p>
            <a:r>
              <a:rPr lang="en-GB" dirty="0"/>
              <a:t>Why Use the </a:t>
            </a:r>
            <a:r>
              <a:rPr lang="en-GB"/>
              <a:t>Digital Library?</a:t>
            </a:r>
            <a:endParaRPr lang="en-GB" dirty="0"/>
          </a:p>
        </p:txBody>
      </p:sp>
      <p:sp>
        <p:nvSpPr>
          <p:cNvPr id="3" name="Content Placeholder 2">
            <a:extLst>
              <a:ext uri="{FF2B5EF4-FFF2-40B4-BE49-F238E27FC236}">
                <a16:creationId xmlns:a16="http://schemas.microsoft.com/office/drawing/2014/main" id="{67558883-1623-496F-957F-374EEA555912}"/>
              </a:ext>
            </a:extLst>
          </p:cNvPr>
          <p:cNvSpPr>
            <a:spLocks noGrp="1"/>
          </p:cNvSpPr>
          <p:nvPr>
            <p:ph idx="1"/>
          </p:nvPr>
        </p:nvSpPr>
        <p:spPr/>
        <p:txBody>
          <a:bodyPr>
            <a:normAutofit/>
          </a:bodyPr>
          <a:lstStyle/>
          <a:p>
            <a:r>
              <a:rPr lang="en-GB" dirty="0"/>
              <a:t>The digital library provides you access to a range of academic journals.</a:t>
            </a:r>
          </a:p>
          <a:p>
            <a:endParaRPr lang="en-GB" dirty="0"/>
          </a:p>
          <a:p>
            <a:r>
              <a:rPr lang="en-GB" dirty="0"/>
              <a:t>These are all free to access (On Google Scholar, sometimes you have to pay unless you link to your ARU account).</a:t>
            </a:r>
          </a:p>
          <a:p>
            <a:endParaRPr lang="en-GB" dirty="0"/>
          </a:p>
          <a:p>
            <a:r>
              <a:rPr lang="en-GB" dirty="0"/>
              <a:t>It is easy to find reliable and academic sources. </a:t>
            </a:r>
          </a:p>
          <a:p>
            <a:pPr marL="0" indent="0">
              <a:buNone/>
            </a:pPr>
            <a:endParaRPr lang="en-GB" dirty="0"/>
          </a:p>
        </p:txBody>
      </p:sp>
    </p:spTree>
    <p:extLst>
      <p:ext uri="{BB962C8B-B14F-4D97-AF65-F5344CB8AC3E}">
        <p14:creationId xmlns:p14="http://schemas.microsoft.com/office/powerpoint/2010/main" val="1003904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FF278-5D8F-4262-BB4F-4F7A95C8902B}"/>
              </a:ext>
            </a:extLst>
          </p:cNvPr>
          <p:cNvSpPr>
            <a:spLocks noGrp="1"/>
          </p:cNvSpPr>
          <p:nvPr>
            <p:ph type="title"/>
          </p:nvPr>
        </p:nvSpPr>
        <p:spPr/>
        <p:txBody>
          <a:bodyPr/>
          <a:lstStyle/>
          <a:p>
            <a:r>
              <a:rPr lang="en-GB" dirty="0"/>
              <a:t>Accessing the digital library</a:t>
            </a:r>
          </a:p>
        </p:txBody>
      </p:sp>
      <p:sp>
        <p:nvSpPr>
          <p:cNvPr id="3" name="Content Placeholder 2">
            <a:extLst>
              <a:ext uri="{FF2B5EF4-FFF2-40B4-BE49-F238E27FC236}">
                <a16:creationId xmlns:a16="http://schemas.microsoft.com/office/drawing/2014/main" id="{D0937C4E-3B1B-42C3-BC4A-EBF6D70979D7}"/>
              </a:ext>
            </a:extLst>
          </p:cNvPr>
          <p:cNvSpPr>
            <a:spLocks noGrp="1"/>
          </p:cNvSpPr>
          <p:nvPr>
            <p:ph idx="1"/>
          </p:nvPr>
        </p:nvSpPr>
        <p:spPr/>
        <p:txBody>
          <a:bodyPr/>
          <a:lstStyle/>
          <a:p>
            <a:pPr algn="l"/>
            <a:r>
              <a:rPr lang="en-GB" sz="2800" b="0" i="0" dirty="0">
                <a:solidFill>
                  <a:srgbClr val="201F1E"/>
                </a:solidFill>
                <a:effectLst/>
                <a:latin typeface="Calibri" panose="020F0502020204030204" pitchFamily="34" charset="0"/>
              </a:rPr>
              <a:t>ARU Library website is </a:t>
            </a:r>
            <a:r>
              <a:rPr lang="en-GB" sz="2800" b="0" i="0" dirty="0">
                <a:solidFill>
                  <a:srgbClr val="201F1E"/>
                </a:solidFill>
                <a:effectLst/>
                <a:latin typeface="Calibri" panose="020F0502020204030204" pitchFamily="34" charset="0"/>
                <a:hlinkClick r:id="rId2"/>
              </a:rPr>
              <a:t>https://library.aru.ac.uk/</a:t>
            </a:r>
            <a:endParaRPr lang="en-GB" sz="2800" b="0" i="0" dirty="0">
              <a:solidFill>
                <a:srgbClr val="201F1E"/>
              </a:solidFill>
              <a:effectLst/>
              <a:latin typeface="Calibri" panose="020F0502020204030204" pitchFamily="34" charset="0"/>
            </a:endParaRPr>
          </a:p>
          <a:p>
            <a:pPr algn="l"/>
            <a:endParaRPr lang="en-GB" sz="2800" b="0" i="0" dirty="0">
              <a:solidFill>
                <a:srgbClr val="201F1E"/>
              </a:solidFill>
              <a:effectLst/>
              <a:latin typeface="Calibri" panose="020F0502020204030204" pitchFamily="34" charset="0"/>
            </a:endParaRPr>
          </a:p>
          <a:p>
            <a:pPr algn="l"/>
            <a:r>
              <a:rPr lang="en-GB" sz="2800" b="0" i="0" dirty="0">
                <a:solidFill>
                  <a:srgbClr val="201F1E"/>
                </a:solidFill>
                <a:effectLst/>
                <a:latin typeface="Calibri" panose="020F0502020204030204" pitchFamily="34" charset="0"/>
              </a:rPr>
              <a:t>Or you can use our main website </a:t>
            </a:r>
            <a:r>
              <a:rPr lang="en-GB" sz="2800" b="0" i="0" dirty="0">
                <a:solidFill>
                  <a:srgbClr val="201F1E"/>
                </a:solidFill>
                <a:effectLst/>
                <a:latin typeface="Calibri" panose="020F0502020204030204" pitchFamily="34" charset="0"/>
                <a:hlinkClick r:id="rId3"/>
              </a:rPr>
              <a:t>https://london.aru.ac.uk/</a:t>
            </a:r>
            <a:r>
              <a:rPr lang="en-GB" sz="2800" b="0" i="0" dirty="0">
                <a:solidFill>
                  <a:srgbClr val="201F1E"/>
                </a:solidFill>
                <a:effectLst/>
                <a:latin typeface="Calibri" panose="020F0502020204030204" pitchFamily="34" charset="0"/>
              </a:rPr>
              <a:t> &gt; Student Portal &gt; Digital Library.</a:t>
            </a:r>
          </a:p>
          <a:p>
            <a:pPr algn="l"/>
            <a:endParaRPr lang="en-GB" sz="2800" b="0" i="0" dirty="0">
              <a:solidFill>
                <a:srgbClr val="201F1E"/>
              </a:solidFill>
              <a:effectLst/>
              <a:latin typeface="Calibri" panose="020F0502020204030204" pitchFamily="34" charset="0"/>
            </a:endParaRPr>
          </a:p>
          <a:p>
            <a:pPr algn="l"/>
            <a:r>
              <a:rPr lang="en-GB" sz="2800" b="0" i="0" dirty="0">
                <a:solidFill>
                  <a:srgbClr val="201F1E"/>
                </a:solidFill>
                <a:effectLst/>
                <a:latin typeface="Calibri" panose="020F0502020204030204" pitchFamily="34" charset="0"/>
              </a:rPr>
              <a:t>Or go to the ARU Library from the VLE/My Modules. We have embedded Library search on the VLE. </a:t>
            </a:r>
          </a:p>
          <a:p>
            <a:endParaRPr lang="en-GB" dirty="0"/>
          </a:p>
        </p:txBody>
      </p:sp>
    </p:spTree>
    <p:extLst>
      <p:ext uri="{BB962C8B-B14F-4D97-AF65-F5344CB8AC3E}">
        <p14:creationId xmlns:p14="http://schemas.microsoft.com/office/powerpoint/2010/main" val="3372797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0135D34-88CB-45FB-AFEE-56713D6CF5DA}"/>
              </a:ext>
            </a:extLst>
          </p:cNvPr>
          <p:cNvSpPr>
            <a:spLocks noGrp="1"/>
          </p:cNvSpPr>
          <p:nvPr>
            <p:ph type="title"/>
          </p:nvPr>
        </p:nvSpPr>
        <p:spPr>
          <a:xfrm>
            <a:off x="838200" y="365125"/>
            <a:ext cx="10515600" cy="1325563"/>
          </a:xfrm>
        </p:spPr>
        <p:txBody>
          <a:bodyPr/>
          <a:lstStyle/>
          <a:p>
            <a:r>
              <a:rPr lang="en-US" dirty="0"/>
              <a:t>Library Access via the VLE</a:t>
            </a:r>
          </a:p>
        </p:txBody>
      </p:sp>
      <p:pic>
        <p:nvPicPr>
          <p:cNvPr id="7" name="Picture 6">
            <a:extLst>
              <a:ext uri="{FF2B5EF4-FFF2-40B4-BE49-F238E27FC236}">
                <a16:creationId xmlns:a16="http://schemas.microsoft.com/office/drawing/2014/main" id="{B973999C-0A27-4CF0-9339-7CC435921422}"/>
              </a:ext>
            </a:extLst>
          </p:cNvPr>
          <p:cNvPicPr>
            <a:picLocks noChangeAspect="1"/>
          </p:cNvPicPr>
          <p:nvPr/>
        </p:nvPicPr>
        <p:blipFill>
          <a:blip r:embed="rId2"/>
          <a:stretch>
            <a:fillRect/>
          </a:stretch>
        </p:blipFill>
        <p:spPr>
          <a:xfrm>
            <a:off x="838199" y="1887166"/>
            <a:ext cx="11194915" cy="4605709"/>
          </a:xfrm>
          <a:prstGeom prst="rect">
            <a:avLst/>
          </a:prstGeom>
          <a:noFill/>
        </p:spPr>
      </p:pic>
    </p:spTree>
    <p:extLst>
      <p:ext uri="{BB962C8B-B14F-4D97-AF65-F5344CB8AC3E}">
        <p14:creationId xmlns:p14="http://schemas.microsoft.com/office/powerpoint/2010/main" val="2635850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A77A16B-8920-C4A9-349C-C550D3D72802}"/>
              </a:ext>
            </a:extLst>
          </p:cNvPr>
          <p:cNvPicPr>
            <a:picLocks noChangeAspect="1"/>
          </p:cNvPicPr>
          <p:nvPr/>
        </p:nvPicPr>
        <p:blipFill>
          <a:blip r:embed="rId2"/>
          <a:stretch>
            <a:fillRect/>
          </a:stretch>
        </p:blipFill>
        <p:spPr>
          <a:xfrm>
            <a:off x="0" y="2109155"/>
            <a:ext cx="12192000" cy="3668389"/>
          </a:xfrm>
          <a:prstGeom prst="rect">
            <a:avLst/>
          </a:prstGeom>
        </p:spPr>
      </p:pic>
      <p:sp>
        <p:nvSpPr>
          <p:cNvPr id="2" name="Title 1"/>
          <p:cNvSpPr>
            <a:spLocks noGrp="1"/>
          </p:cNvSpPr>
          <p:nvPr>
            <p:ph type="title"/>
          </p:nvPr>
        </p:nvSpPr>
        <p:spPr>
          <a:xfrm>
            <a:off x="838200" y="-37844"/>
            <a:ext cx="10515600" cy="1325563"/>
          </a:xfrm>
        </p:spPr>
        <p:txBody>
          <a:bodyPr/>
          <a:lstStyle/>
          <a:p>
            <a:r>
              <a:rPr lang="en-GB" dirty="0"/>
              <a:t> Use your key words and select source</a:t>
            </a:r>
          </a:p>
        </p:txBody>
      </p:sp>
      <p:cxnSp>
        <p:nvCxnSpPr>
          <p:cNvPr id="5" name="Straight Connector 4"/>
          <p:cNvCxnSpPr>
            <a:cxnSpLocks/>
            <a:endCxn id="6" idx="0"/>
          </p:cNvCxnSpPr>
          <p:nvPr/>
        </p:nvCxnSpPr>
        <p:spPr>
          <a:xfrm>
            <a:off x="1265464" y="4237264"/>
            <a:ext cx="1719281" cy="201876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492188" y="6256024"/>
            <a:ext cx="2985113" cy="369332"/>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GB" dirty="0">
                <a:latin typeface="Raleway" pitchFamily="2" charset="0"/>
              </a:rPr>
              <a:t>Type your key words here</a:t>
            </a:r>
          </a:p>
        </p:txBody>
      </p:sp>
      <p:sp>
        <p:nvSpPr>
          <p:cNvPr id="9" name="TextBox 8"/>
          <p:cNvSpPr txBox="1"/>
          <p:nvPr/>
        </p:nvSpPr>
        <p:spPr>
          <a:xfrm>
            <a:off x="6769415" y="1287719"/>
            <a:ext cx="4546437"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GB" dirty="0">
                <a:latin typeface="Raleway" pitchFamily="2" charset="0"/>
              </a:rPr>
              <a:t>Select the type of source you want from </a:t>
            </a:r>
          </a:p>
          <a:p>
            <a:r>
              <a:rPr lang="en-GB" dirty="0">
                <a:latin typeface="Raleway" pitchFamily="2" charset="0"/>
              </a:rPr>
              <a:t>the drop down menu</a:t>
            </a:r>
          </a:p>
        </p:txBody>
      </p:sp>
      <p:cxnSp>
        <p:nvCxnSpPr>
          <p:cNvPr id="8" name="Straight Connector 7"/>
          <p:cNvCxnSpPr>
            <a:cxnSpLocks/>
            <a:stCxn id="9" idx="2"/>
          </p:cNvCxnSpPr>
          <p:nvPr/>
        </p:nvCxnSpPr>
        <p:spPr>
          <a:xfrm flipH="1">
            <a:off x="6498771" y="1934050"/>
            <a:ext cx="2543863" cy="21562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8499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002060"/>
                </a:solidFill>
              </a:rPr>
              <a:t>Learning Outcomes</a:t>
            </a:r>
          </a:p>
        </p:txBody>
      </p:sp>
      <p:sp>
        <p:nvSpPr>
          <p:cNvPr id="3" name="Content Placeholder 2"/>
          <p:cNvSpPr>
            <a:spLocks noGrp="1"/>
          </p:cNvSpPr>
          <p:nvPr>
            <p:ph idx="1"/>
          </p:nvPr>
        </p:nvSpPr>
        <p:spPr/>
        <p:txBody>
          <a:bodyPr vert="horz" lIns="91440" tIns="45720" rIns="91440" bIns="45720" rtlCol="0" anchor="t">
            <a:normAutofit/>
          </a:bodyPr>
          <a:lstStyle/>
          <a:p>
            <a:pPr marL="457200" indent="-457200">
              <a:buFont typeface="+mj-lt"/>
              <a:buAutoNum type="arabicPeriod"/>
            </a:pPr>
            <a:r>
              <a:rPr lang="en-GB" dirty="0">
                <a:latin typeface="+mn-lt"/>
              </a:rPr>
              <a:t>To understand the difference between a reliable source and an academic source.</a:t>
            </a:r>
          </a:p>
          <a:p>
            <a:pPr marL="457200" indent="-457200">
              <a:buFont typeface="+mj-lt"/>
              <a:buAutoNum type="arabicPeriod"/>
            </a:pPr>
            <a:r>
              <a:rPr lang="en-GB" dirty="0">
                <a:latin typeface="Calibri"/>
                <a:cs typeface="Calibri"/>
              </a:rPr>
              <a:t>To be able to evaluate a source.</a:t>
            </a:r>
          </a:p>
          <a:p>
            <a:pPr marL="457200" indent="-457200">
              <a:buFont typeface="+mj-lt"/>
              <a:buAutoNum type="arabicPeriod"/>
            </a:pPr>
            <a:r>
              <a:rPr lang="en-GB" dirty="0">
                <a:latin typeface="Calibri"/>
                <a:cs typeface="Calibri"/>
              </a:rPr>
              <a:t>To be able to use the digital library and Google Scholar</a:t>
            </a:r>
          </a:p>
          <a:p>
            <a:pPr marL="457200" indent="-457200">
              <a:buFont typeface="+mj-lt"/>
              <a:buAutoNum type="arabicPeriod"/>
            </a:pPr>
            <a:r>
              <a:rPr lang="en-GB" dirty="0">
                <a:latin typeface="Calibri"/>
                <a:cs typeface="Calibri"/>
              </a:rPr>
              <a:t>To be able to search for a source on a given topic and decide if it is unreliable, reliable or academic. </a:t>
            </a:r>
          </a:p>
          <a:p>
            <a:pPr marL="457200" indent="-457200">
              <a:buFont typeface="+mj-lt"/>
              <a:buAutoNum type="arabicPeriod"/>
            </a:pPr>
            <a:endParaRPr lang="en-GB" dirty="0">
              <a:latin typeface="Garamond" panose="02020404030301010803" pitchFamily="18" charset="0"/>
            </a:endParaRPr>
          </a:p>
        </p:txBody>
      </p:sp>
    </p:spTree>
    <p:extLst>
      <p:ext uri="{BB962C8B-B14F-4D97-AF65-F5344CB8AC3E}">
        <p14:creationId xmlns:p14="http://schemas.microsoft.com/office/powerpoint/2010/main" val="3932409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8752" y="241455"/>
            <a:ext cx="8229600" cy="648072"/>
          </a:xfrm>
        </p:spPr>
        <p:txBody>
          <a:bodyPr>
            <a:normAutofit fontScale="90000"/>
          </a:bodyPr>
          <a:lstStyle/>
          <a:p>
            <a:r>
              <a:rPr lang="en-GB" dirty="0"/>
              <a:t>Search results</a:t>
            </a:r>
          </a:p>
        </p:txBody>
      </p:sp>
      <p:pic>
        <p:nvPicPr>
          <p:cNvPr id="7" name="Picture 6">
            <a:extLst>
              <a:ext uri="{FF2B5EF4-FFF2-40B4-BE49-F238E27FC236}">
                <a16:creationId xmlns:a16="http://schemas.microsoft.com/office/drawing/2014/main" id="{998A31C6-82C8-B458-D503-27A37091DA2B}"/>
              </a:ext>
            </a:extLst>
          </p:cNvPr>
          <p:cNvPicPr>
            <a:picLocks noChangeAspect="1"/>
          </p:cNvPicPr>
          <p:nvPr/>
        </p:nvPicPr>
        <p:blipFill rotWithShape="1">
          <a:blip r:embed="rId2"/>
          <a:srcRect t="7387"/>
          <a:stretch/>
        </p:blipFill>
        <p:spPr>
          <a:xfrm>
            <a:off x="0" y="782968"/>
            <a:ext cx="12192000" cy="6075032"/>
          </a:xfrm>
          <a:prstGeom prst="rect">
            <a:avLst/>
          </a:prstGeom>
        </p:spPr>
      </p:pic>
      <p:cxnSp>
        <p:nvCxnSpPr>
          <p:cNvPr id="8" name="Straight Connector 7">
            <a:extLst>
              <a:ext uri="{FF2B5EF4-FFF2-40B4-BE49-F238E27FC236}">
                <a16:creationId xmlns:a16="http://schemas.microsoft.com/office/drawing/2014/main" id="{FC8413C3-FA00-5A02-8CA1-162520C98D3E}"/>
              </a:ext>
            </a:extLst>
          </p:cNvPr>
          <p:cNvCxnSpPr>
            <a:cxnSpLocks/>
            <a:endCxn id="9" idx="1"/>
          </p:cNvCxnSpPr>
          <p:nvPr/>
        </p:nvCxnSpPr>
        <p:spPr>
          <a:xfrm flipV="1">
            <a:off x="7437664" y="3821960"/>
            <a:ext cx="1771650" cy="132154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F9E2480-5A5A-CBEB-F825-32B1EAC66C92}"/>
              </a:ext>
            </a:extLst>
          </p:cNvPr>
          <p:cNvSpPr txBox="1"/>
          <p:nvPr/>
        </p:nvSpPr>
        <p:spPr>
          <a:xfrm>
            <a:off x="9209314" y="3498794"/>
            <a:ext cx="2619380" cy="646331"/>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latin typeface="Raleway" pitchFamily="2" charset="0"/>
              </a:rPr>
              <a:t>Click on the links to see the source.</a:t>
            </a:r>
          </a:p>
        </p:txBody>
      </p:sp>
    </p:spTree>
    <p:extLst>
      <p:ext uri="{BB962C8B-B14F-4D97-AF65-F5344CB8AC3E}">
        <p14:creationId xmlns:p14="http://schemas.microsoft.com/office/powerpoint/2010/main" val="1374514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5B4D4A-3B84-3FEB-EFAF-9B6138D58FBD}"/>
              </a:ext>
            </a:extLst>
          </p:cNvPr>
          <p:cNvPicPr>
            <a:picLocks noGrp="1" noRot="1" noChangeAspect="1" noMove="1" noResize="1" noEditPoints="1" noAdjustHandles="1" noChangeArrowheads="1" noChangeShapeType="1" noCrop="1"/>
          </p:cNvPicPr>
          <p:nvPr/>
        </p:nvPicPr>
        <p:blipFill rotWithShape="1">
          <a:blip r:embed="rId2"/>
          <a:srcRect l="3951" t="6951" r="3772" b="4524"/>
          <a:stretch/>
        </p:blipFill>
        <p:spPr>
          <a:xfrm>
            <a:off x="38759" y="1257553"/>
            <a:ext cx="11250386" cy="6071085"/>
          </a:xfrm>
          <a:prstGeom prst="rect">
            <a:avLst/>
          </a:prstGeom>
        </p:spPr>
      </p:pic>
      <p:sp>
        <p:nvSpPr>
          <p:cNvPr id="2" name="Title 1"/>
          <p:cNvSpPr>
            <a:spLocks noGrp="1"/>
          </p:cNvSpPr>
          <p:nvPr>
            <p:ph type="title"/>
          </p:nvPr>
        </p:nvSpPr>
        <p:spPr>
          <a:xfrm>
            <a:off x="1475674" y="177068"/>
            <a:ext cx="8229600" cy="918902"/>
          </a:xfrm>
        </p:spPr>
        <p:txBody>
          <a:bodyPr/>
          <a:lstStyle/>
          <a:p>
            <a:r>
              <a:rPr lang="en-GB" sz="4000" dirty="0"/>
              <a:t>Click on the source</a:t>
            </a:r>
          </a:p>
        </p:txBody>
      </p:sp>
      <p:cxnSp>
        <p:nvCxnSpPr>
          <p:cNvPr id="9" name="Straight Connector 8"/>
          <p:cNvCxnSpPr>
            <a:cxnSpLocks/>
            <a:endCxn id="12" idx="1"/>
          </p:cNvCxnSpPr>
          <p:nvPr/>
        </p:nvCxnSpPr>
        <p:spPr>
          <a:xfrm flipV="1">
            <a:off x="6270171" y="3821960"/>
            <a:ext cx="3788228" cy="119091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0058399" y="3498794"/>
            <a:ext cx="2024743" cy="646331"/>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Click on the links to see the source.</a:t>
            </a:r>
          </a:p>
        </p:txBody>
      </p:sp>
      <p:sp>
        <p:nvSpPr>
          <p:cNvPr id="11" name="Oval 10">
            <a:extLst>
              <a:ext uri="{FF2B5EF4-FFF2-40B4-BE49-F238E27FC236}">
                <a16:creationId xmlns:a16="http://schemas.microsoft.com/office/drawing/2014/main" id="{8CCD4261-953B-F95F-E6F5-D24AB5413012}"/>
              </a:ext>
            </a:extLst>
          </p:cNvPr>
          <p:cNvSpPr/>
          <p:nvPr/>
        </p:nvSpPr>
        <p:spPr>
          <a:xfrm>
            <a:off x="2751364" y="4572000"/>
            <a:ext cx="3682093" cy="1485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3636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84E715-F9EB-5538-04A3-5ADAF61EF2CF}"/>
              </a:ext>
            </a:extLst>
          </p:cNvPr>
          <p:cNvPicPr>
            <a:picLocks noChangeAspect="1"/>
          </p:cNvPicPr>
          <p:nvPr/>
        </p:nvPicPr>
        <p:blipFill>
          <a:blip r:embed="rId2"/>
          <a:stretch>
            <a:fillRect/>
          </a:stretch>
        </p:blipFill>
        <p:spPr>
          <a:xfrm>
            <a:off x="193180" y="90935"/>
            <a:ext cx="10668041" cy="6676129"/>
          </a:xfrm>
          <a:prstGeom prst="rect">
            <a:avLst/>
          </a:prstGeom>
        </p:spPr>
      </p:pic>
      <p:cxnSp>
        <p:nvCxnSpPr>
          <p:cNvPr id="8" name="Straight Connector 7">
            <a:extLst>
              <a:ext uri="{FF2B5EF4-FFF2-40B4-BE49-F238E27FC236}">
                <a16:creationId xmlns:a16="http://schemas.microsoft.com/office/drawing/2014/main" id="{7C6EEDA2-619A-E6C8-FBE1-2F8D9CFDF927}"/>
              </a:ext>
            </a:extLst>
          </p:cNvPr>
          <p:cNvCxnSpPr>
            <a:cxnSpLocks/>
            <a:stCxn id="10" idx="4"/>
            <a:endCxn id="9" idx="0"/>
          </p:cNvCxnSpPr>
          <p:nvPr/>
        </p:nvCxnSpPr>
        <p:spPr>
          <a:xfrm>
            <a:off x="10193111" y="587829"/>
            <a:ext cx="793338" cy="268236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46855A2-672D-1E33-758E-3B3B86DE21A7}"/>
              </a:ext>
            </a:extLst>
          </p:cNvPr>
          <p:cNvSpPr txBox="1"/>
          <p:nvPr/>
        </p:nvSpPr>
        <p:spPr>
          <a:xfrm>
            <a:off x="9974077" y="3270194"/>
            <a:ext cx="2024743" cy="92333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Click ‘Login’ or ‘Login via institution’.</a:t>
            </a:r>
          </a:p>
        </p:txBody>
      </p:sp>
      <p:sp>
        <p:nvSpPr>
          <p:cNvPr id="10" name="Oval 9">
            <a:extLst>
              <a:ext uri="{FF2B5EF4-FFF2-40B4-BE49-F238E27FC236}">
                <a16:creationId xmlns:a16="http://schemas.microsoft.com/office/drawing/2014/main" id="{832C524D-DB42-2046-EA39-4E37D1158DA0}"/>
              </a:ext>
            </a:extLst>
          </p:cNvPr>
          <p:cNvSpPr/>
          <p:nvPr/>
        </p:nvSpPr>
        <p:spPr>
          <a:xfrm>
            <a:off x="9429750" y="187778"/>
            <a:ext cx="1526721" cy="4000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08581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E3DCCC9-62A7-184B-D7AB-7C7B115DE329}"/>
              </a:ext>
            </a:extLst>
          </p:cNvPr>
          <p:cNvPicPr>
            <a:picLocks noChangeAspect="1"/>
          </p:cNvPicPr>
          <p:nvPr/>
        </p:nvPicPr>
        <p:blipFill rotWithShape="1">
          <a:blip r:embed="rId2"/>
          <a:srcRect l="6035"/>
          <a:stretch/>
        </p:blipFill>
        <p:spPr>
          <a:xfrm>
            <a:off x="55645" y="2032906"/>
            <a:ext cx="8917823" cy="4604658"/>
          </a:xfrm>
          <a:prstGeom prst="rect">
            <a:avLst/>
          </a:prstGeom>
        </p:spPr>
      </p:pic>
      <p:sp>
        <p:nvSpPr>
          <p:cNvPr id="2" name="Title 1"/>
          <p:cNvSpPr>
            <a:spLocks noGrp="1"/>
          </p:cNvSpPr>
          <p:nvPr>
            <p:ph type="title"/>
          </p:nvPr>
        </p:nvSpPr>
        <p:spPr/>
        <p:txBody>
          <a:bodyPr/>
          <a:lstStyle/>
          <a:p>
            <a:r>
              <a:rPr lang="en-GB" dirty="0"/>
              <a:t>To open a source use your e-vision login. You were sent this in an email.</a:t>
            </a:r>
          </a:p>
        </p:txBody>
      </p:sp>
      <p:sp>
        <p:nvSpPr>
          <p:cNvPr id="3" name="TextBox 2"/>
          <p:cNvSpPr txBox="1"/>
          <p:nvPr/>
        </p:nvSpPr>
        <p:spPr>
          <a:xfrm>
            <a:off x="8907809" y="2994298"/>
            <a:ext cx="2742627" cy="646331"/>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err="1"/>
              <a:t>evisionusername</a:t>
            </a:r>
            <a:r>
              <a:rPr lang="en-GB" dirty="0"/>
              <a:t>@</a:t>
            </a:r>
          </a:p>
          <a:p>
            <a:r>
              <a:rPr lang="en-GB" dirty="0"/>
              <a:t>student.aru.ac.uk </a:t>
            </a:r>
          </a:p>
        </p:txBody>
      </p:sp>
      <p:cxnSp>
        <p:nvCxnSpPr>
          <p:cNvPr id="5" name="Straight Connector 4"/>
          <p:cNvCxnSpPr>
            <a:cxnSpLocks/>
            <a:stCxn id="3" idx="1"/>
          </p:cNvCxnSpPr>
          <p:nvPr/>
        </p:nvCxnSpPr>
        <p:spPr>
          <a:xfrm flipH="1">
            <a:off x="5927271" y="3317464"/>
            <a:ext cx="2980538" cy="1626775"/>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973468" y="4697679"/>
            <a:ext cx="2807941" cy="92333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Your password is your  date of birth unless you have reset it.</a:t>
            </a:r>
          </a:p>
        </p:txBody>
      </p:sp>
      <p:cxnSp>
        <p:nvCxnSpPr>
          <p:cNvPr id="9" name="Straight Connector 8"/>
          <p:cNvCxnSpPr>
            <a:cxnSpLocks/>
            <a:endCxn id="7" idx="1"/>
          </p:cNvCxnSpPr>
          <p:nvPr/>
        </p:nvCxnSpPr>
        <p:spPr>
          <a:xfrm flipV="1">
            <a:off x="5870121" y="5159344"/>
            <a:ext cx="3103347" cy="22092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3814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Troubleshooting</a:t>
            </a:r>
          </a:p>
        </p:txBody>
      </p:sp>
      <p:sp>
        <p:nvSpPr>
          <p:cNvPr id="3" name="Content Placeholder 2"/>
          <p:cNvSpPr>
            <a:spLocks noGrp="1"/>
          </p:cNvSpPr>
          <p:nvPr>
            <p:ph idx="1"/>
          </p:nvPr>
        </p:nvSpPr>
        <p:spPr/>
        <p:txBody>
          <a:bodyPr>
            <a:normAutofit fontScale="55000" lnSpcReduction="20000"/>
          </a:bodyPr>
          <a:lstStyle/>
          <a:p>
            <a:r>
              <a:rPr lang="en-GB" dirty="0"/>
              <a:t>When trying to access the materials, some of the links may not work, so just click on the next link. </a:t>
            </a:r>
          </a:p>
          <a:p>
            <a:endParaRPr lang="en-GB" dirty="0"/>
          </a:p>
          <a:p>
            <a:r>
              <a:rPr lang="en-GB" dirty="0"/>
              <a:t>Make sure you have not confused ‘journal’ and ‘journal article’ when you select your search item. </a:t>
            </a:r>
          </a:p>
          <a:p>
            <a:endParaRPr lang="en-GB" dirty="0"/>
          </a:p>
          <a:p>
            <a:r>
              <a:rPr lang="en-GB" dirty="0"/>
              <a:t>You should not be paying any money for access to sources.</a:t>
            </a:r>
          </a:p>
          <a:p>
            <a:endParaRPr lang="en-GB" dirty="0"/>
          </a:p>
          <a:p>
            <a:r>
              <a:rPr lang="en-GB" dirty="0"/>
              <a:t>If you cannot access a source, move on to the next one, there are plenty.  The search in the screenshot previous had 293,621 possible sources. </a:t>
            </a:r>
          </a:p>
          <a:p>
            <a:endParaRPr lang="en-GB" dirty="0"/>
          </a:p>
          <a:p>
            <a:r>
              <a:rPr lang="en-GB" dirty="0"/>
              <a:t>When you find a good source, bookmark it. It can be  very difficult to find sources again.</a:t>
            </a:r>
          </a:p>
          <a:p>
            <a:endParaRPr lang="en-GB" dirty="0"/>
          </a:p>
          <a:p>
            <a:r>
              <a:rPr lang="en-GB" dirty="0"/>
              <a:t>If a database asks you to login in as an institution, search for </a:t>
            </a:r>
            <a:r>
              <a:rPr lang="en-GB" dirty="0">
                <a:solidFill>
                  <a:srgbClr val="FF0000"/>
                </a:solidFill>
              </a:rPr>
              <a:t>Anglia Ruskin University</a:t>
            </a:r>
            <a:r>
              <a:rPr lang="en-GB" dirty="0"/>
              <a:t> in the dropdown menu.</a:t>
            </a:r>
          </a:p>
          <a:p>
            <a:pPr marL="0" indent="0">
              <a:buNone/>
            </a:pPr>
            <a:r>
              <a:rPr lang="en-GB" dirty="0"/>
              <a:t> </a:t>
            </a:r>
          </a:p>
          <a:p>
            <a:r>
              <a:rPr lang="en-GB" dirty="0"/>
              <a:t>If you are having trouble, ask Maria in the library; she is awesome. </a:t>
            </a:r>
          </a:p>
        </p:txBody>
      </p:sp>
    </p:spTree>
    <p:extLst>
      <p:ext uri="{BB962C8B-B14F-4D97-AF65-F5344CB8AC3E}">
        <p14:creationId xmlns:p14="http://schemas.microsoft.com/office/powerpoint/2010/main" val="436059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Bookmarking on your device</a:t>
            </a:r>
          </a:p>
        </p:txBody>
      </p:sp>
      <p:sp>
        <p:nvSpPr>
          <p:cNvPr id="3" name="Content Placeholder 2"/>
          <p:cNvSpPr>
            <a:spLocks noGrp="1"/>
          </p:cNvSpPr>
          <p:nvPr>
            <p:ph idx="1"/>
          </p:nvPr>
        </p:nvSpPr>
        <p:spPr/>
        <p:txBody>
          <a:bodyPr/>
          <a:lstStyle/>
          <a:p>
            <a:pPr marL="0" indent="0">
              <a:buNone/>
            </a:pPr>
            <a:r>
              <a:rPr lang="en-GB"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204864"/>
            <a:ext cx="7776864" cy="4011910"/>
          </a:xfrm>
          <a:prstGeom prst="rect">
            <a:avLst/>
          </a:prstGeom>
        </p:spPr>
      </p:pic>
      <p:sp>
        <p:nvSpPr>
          <p:cNvPr id="5" name="TextBox 4"/>
          <p:cNvSpPr txBox="1"/>
          <p:nvPr/>
        </p:nvSpPr>
        <p:spPr>
          <a:xfrm>
            <a:off x="7248128" y="2924944"/>
            <a:ext cx="2153538" cy="923330"/>
          </a:xfrm>
          <a:prstGeom prst="rect">
            <a:avLst/>
          </a:prstGeom>
          <a:noFill/>
          <a:ln w="3175">
            <a:solidFill>
              <a:schemeClr val="tx1"/>
            </a:solidFill>
          </a:ln>
        </p:spPr>
        <p:txBody>
          <a:bodyPr wrap="none" rtlCol="0">
            <a:spAutoFit/>
          </a:bodyPr>
          <a:lstStyle/>
          <a:p>
            <a:r>
              <a:rPr lang="en-GB" dirty="0"/>
              <a:t>You can save articles </a:t>
            </a:r>
          </a:p>
          <a:p>
            <a:r>
              <a:rPr lang="en-GB" dirty="0"/>
              <a:t>by clicking </a:t>
            </a:r>
          </a:p>
          <a:p>
            <a:r>
              <a:rPr lang="en-GB" dirty="0"/>
              <a:t>on the pin icon</a:t>
            </a:r>
          </a:p>
        </p:txBody>
      </p:sp>
      <p:cxnSp>
        <p:nvCxnSpPr>
          <p:cNvPr id="7" name="Straight Arrow Connector 6"/>
          <p:cNvCxnSpPr/>
          <p:nvPr/>
        </p:nvCxnSpPr>
        <p:spPr>
          <a:xfrm flipV="1">
            <a:off x="7248128" y="2492896"/>
            <a:ext cx="360040" cy="432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4045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Seeing your pins</a:t>
            </a:r>
          </a:p>
        </p:txBody>
      </p:sp>
      <p:pic>
        <p:nvPicPr>
          <p:cNvPr id="4" name="Content Placeholder 3"/>
          <p:cNvPicPr>
            <a:picLocks noGrp="1" noChangeAspect="1"/>
          </p:cNvPicPr>
          <p:nvPr>
            <p:ph idx="1"/>
          </p:nvPr>
        </p:nvPicPr>
        <p:blipFill>
          <a:blip r:embed="rId3"/>
          <a:stretch>
            <a:fillRect/>
          </a:stretch>
        </p:blipFill>
        <p:spPr>
          <a:xfrm>
            <a:off x="2063552" y="1730467"/>
            <a:ext cx="7886700" cy="2418613"/>
          </a:xfrm>
          <a:prstGeom prst="rect">
            <a:avLst/>
          </a:prstGeom>
        </p:spPr>
      </p:pic>
      <p:sp>
        <p:nvSpPr>
          <p:cNvPr id="5" name="TextBox 4"/>
          <p:cNvSpPr txBox="1"/>
          <p:nvPr/>
        </p:nvSpPr>
        <p:spPr>
          <a:xfrm>
            <a:off x="6744073" y="4582870"/>
            <a:ext cx="1774397" cy="646331"/>
          </a:xfrm>
          <a:prstGeom prst="rect">
            <a:avLst/>
          </a:prstGeom>
          <a:noFill/>
          <a:ln w="3175">
            <a:solidFill>
              <a:schemeClr val="tx1"/>
            </a:solidFill>
          </a:ln>
        </p:spPr>
        <p:txBody>
          <a:bodyPr wrap="none" rtlCol="0">
            <a:spAutoFit/>
          </a:bodyPr>
          <a:lstStyle/>
          <a:p>
            <a:r>
              <a:rPr lang="en-GB" dirty="0"/>
              <a:t>Click here to see </a:t>
            </a:r>
          </a:p>
          <a:p>
            <a:r>
              <a:rPr lang="en-GB" dirty="0"/>
              <a:t>your pins</a:t>
            </a:r>
          </a:p>
        </p:txBody>
      </p:sp>
      <p:cxnSp>
        <p:nvCxnSpPr>
          <p:cNvPr id="7" name="Straight Arrow Connector 6"/>
          <p:cNvCxnSpPr/>
          <p:nvPr/>
        </p:nvCxnSpPr>
        <p:spPr>
          <a:xfrm flipV="1">
            <a:off x="8230438" y="2564905"/>
            <a:ext cx="889899" cy="20179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3742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F4F9F-D01F-4C02-8030-6919651EE184}"/>
              </a:ext>
            </a:extLst>
          </p:cNvPr>
          <p:cNvSpPr>
            <a:spLocks noGrp="1"/>
          </p:cNvSpPr>
          <p:nvPr>
            <p:ph type="title"/>
          </p:nvPr>
        </p:nvSpPr>
        <p:spPr/>
        <p:txBody>
          <a:bodyPr/>
          <a:lstStyle/>
          <a:p>
            <a:r>
              <a:rPr lang="en-GB" dirty="0"/>
              <a:t>Google Scholar</a:t>
            </a:r>
          </a:p>
        </p:txBody>
      </p:sp>
      <p:pic>
        <p:nvPicPr>
          <p:cNvPr id="5" name="Content Placeholder 4">
            <a:extLst>
              <a:ext uri="{FF2B5EF4-FFF2-40B4-BE49-F238E27FC236}">
                <a16:creationId xmlns:a16="http://schemas.microsoft.com/office/drawing/2014/main" id="{F5EE7C7A-342A-4EF4-B64D-3DF246024996}"/>
              </a:ext>
            </a:extLst>
          </p:cNvPr>
          <p:cNvPicPr>
            <a:picLocks noGrp="1" noChangeAspect="1"/>
          </p:cNvPicPr>
          <p:nvPr>
            <p:ph idx="1"/>
          </p:nvPr>
        </p:nvPicPr>
        <p:blipFill>
          <a:blip r:embed="rId2"/>
          <a:stretch>
            <a:fillRect/>
          </a:stretch>
        </p:blipFill>
        <p:spPr>
          <a:xfrm>
            <a:off x="568411" y="1383957"/>
            <a:ext cx="6021860" cy="5354594"/>
          </a:xfrm>
        </p:spPr>
      </p:pic>
      <p:sp>
        <p:nvSpPr>
          <p:cNvPr id="8" name="Oval 7">
            <a:extLst>
              <a:ext uri="{FF2B5EF4-FFF2-40B4-BE49-F238E27FC236}">
                <a16:creationId xmlns:a16="http://schemas.microsoft.com/office/drawing/2014/main" id="{BA50CFFB-C32A-4DA1-BEBB-D872220AA1C6}"/>
              </a:ext>
            </a:extLst>
          </p:cNvPr>
          <p:cNvSpPr/>
          <p:nvPr/>
        </p:nvSpPr>
        <p:spPr>
          <a:xfrm flipV="1">
            <a:off x="3641125" y="4300151"/>
            <a:ext cx="2215979" cy="70845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026E4687-8CC0-47C1-A584-35B6398FCA8F}"/>
              </a:ext>
            </a:extLst>
          </p:cNvPr>
          <p:cNvSpPr txBox="1"/>
          <p:nvPr/>
        </p:nvSpPr>
        <p:spPr>
          <a:xfrm>
            <a:off x="7012459" y="1859339"/>
            <a:ext cx="4341341" cy="3139321"/>
          </a:xfrm>
          <a:prstGeom prst="rect">
            <a:avLst/>
          </a:prstGeom>
          <a:noFill/>
          <a:ln>
            <a:solidFill>
              <a:schemeClr val="tx1"/>
            </a:solidFill>
          </a:ln>
        </p:spPr>
        <p:txBody>
          <a:bodyPr wrap="square" rtlCol="0">
            <a:spAutoFit/>
          </a:bodyPr>
          <a:lstStyle/>
          <a:p>
            <a:endParaRPr lang="en-GB" dirty="0"/>
          </a:p>
          <a:p>
            <a:r>
              <a:rPr lang="en-GB" dirty="0"/>
              <a:t>Google Scholar is database of studies and articles. You have to pay for many of these, but not if you link Google Scholar to your library account.</a:t>
            </a:r>
          </a:p>
          <a:p>
            <a:endParaRPr lang="en-GB" dirty="0"/>
          </a:p>
          <a:p>
            <a:r>
              <a:rPr lang="en-GB" dirty="0"/>
              <a:t>You can also access Google Scholar from the digital library</a:t>
            </a:r>
          </a:p>
          <a:p>
            <a:endParaRPr lang="en-GB" dirty="0"/>
          </a:p>
          <a:p>
            <a:r>
              <a:rPr lang="en-GB" dirty="0"/>
              <a:t>You can also access Google Scholar by typing in ‘Google Scholar’ to any search engine </a:t>
            </a:r>
          </a:p>
        </p:txBody>
      </p:sp>
    </p:spTree>
    <p:extLst>
      <p:ext uri="{BB962C8B-B14F-4D97-AF65-F5344CB8AC3E}">
        <p14:creationId xmlns:p14="http://schemas.microsoft.com/office/powerpoint/2010/main" val="1111474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C6A0F-5F4E-4300-A268-C70EEB276EA1}"/>
              </a:ext>
            </a:extLst>
          </p:cNvPr>
          <p:cNvSpPr>
            <a:spLocks noGrp="1"/>
          </p:cNvSpPr>
          <p:nvPr>
            <p:ph type="title"/>
          </p:nvPr>
        </p:nvSpPr>
        <p:spPr/>
        <p:txBody>
          <a:bodyPr/>
          <a:lstStyle/>
          <a:p>
            <a:r>
              <a:rPr lang="en-GB" dirty="0"/>
              <a:t>Set up Google Scholar</a:t>
            </a:r>
          </a:p>
        </p:txBody>
      </p:sp>
      <p:pic>
        <p:nvPicPr>
          <p:cNvPr id="5" name="Content Placeholder 4">
            <a:extLst>
              <a:ext uri="{FF2B5EF4-FFF2-40B4-BE49-F238E27FC236}">
                <a16:creationId xmlns:a16="http://schemas.microsoft.com/office/drawing/2014/main" id="{8A50DCA1-9235-4906-A3A0-3B5E16C18384}"/>
              </a:ext>
            </a:extLst>
          </p:cNvPr>
          <p:cNvPicPr>
            <a:picLocks noGrp="1" noChangeAspect="1"/>
          </p:cNvPicPr>
          <p:nvPr>
            <p:ph idx="1"/>
          </p:nvPr>
        </p:nvPicPr>
        <p:blipFill>
          <a:blip r:embed="rId2"/>
          <a:stretch>
            <a:fillRect/>
          </a:stretch>
        </p:blipFill>
        <p:spPr>
          <a:xfrm>
            <a:off x="605290" y="1357460"/>
            <a:ext cx="6300821" cy="5344998"/>
          </a:xfrm>
        </p:spPr>
      </p:pic>
      <p:sp>
        <p:nvSpPr>
          <p:cNvPr id="6" name="Oval 5">
            <a:extLst>
              <a:ext uri="{FF2B5EF4-FFF2-40B4-BE49-F238E27FC236}">
                <a16:creationId xmlns:a16="http://schemas.microsoft.com/office/drawing/2014/main" id="{E0C53DB0-2A19-4C9F-879D-FD431D205896}"/>
              </a:ext>
            </a:extLst>
          </p:cNvPr>
          <p:cNvSpPr/>
          <p:nvPr/>
        </p:nvSpPr>
        <p:spPr>
          <a:xfrm>
            <a:off x="1008668" y="5500541"/>
            <a:ext cx="1480008" cy="50433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B508B74F-1DEC-4040-A2B0-8B162C71289A}"/>
              </a:ext>
            </a:extLst>
          </p:cNvPr>
          <p:cNvSpPr/>
          <p:nvPr/>
        </p:nvSpPr>
        <p:spPr>
          <a:xfrm>
            <a:off x="4374292" y="3641124"/>
            <a:ext cx="1087394" cy="7002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715AB99-A9AC-4A13-BC0F-6B4539A48A63}"/>
              </a:ext>
            </a:extLst>
          </p:cNvPr>
          <p:cNvSpPr txBox="1"/>
          <p:nvPr/>
        </p:nvSpPr>
        <p:spPr>
          <a:xfrm>
            <a:off x="7562335" y="3748216"/>
            <a:ext cx="3326398" cy="369332"/>
          </a:xfrm>
          <a:prstGeom prst="rect">
            <a:avLst/>
          </a:prstGeom>
          <a:noFill/>
        </p:spPr>
        <p:txBody>
          <a:bodyPr wrap="square" rtlCol="0">
            <a:spAutoFit/>
          </a:bodyPr>
          <a:lstStyle/>
          <a:p>
            <a:r>
              <a:rPr lang="en-GB" dirty="0"/>
              <a:t>Click on the Google Scholar tab</a:t>
            </a:r>
          </a:p>
        </p:txBody>
      </p:sp>
      <p:sp>
        <p:nvSpPr>
          <p:cNvPr id="11" name="TextBox 10">
            <a:extLst>
              <a:ext uri="{FF2B5EF4-FFF2-40B4-BE49-F238E27FC236}">
                <a16:creationId xmlns:a16="http://schemas.microsoft.com/office/drawing/2014/main" id="{5EDE788F-4720-487D-9EEC-7AFC38D5DCDE}"/>
              </a:ext>
            </a:extLst>
          </p:cNvPr>
          <p:cNvSpPr txBox="1"/>
          <p:nvPr/>
        </p:nvSpPr>
        <p:spPr>
          <a:xfrm>
            <a:off x="7166919" y="4418178"/>
            <a:ext cx="4419791" cy="923330"/>
          </a:xfrm>
          <a:prstGeom prst="rect">
            <a:avLst/>
          </a:prstGeom>
          <a:noFill/>
        </p:spPr>
        <p:txBody>
          <a:bodyPr wrap="square" rtlCol="0">
            <a:spAutoFit/>
          </a:bodyPr>
          <a:lstStyle/>
          <a:p>
            <a:r>
              <a:rPr lang="en-GB" dirty="0"/>
              <a:t>Click on Setting up Google scholar – you only need to do this once. It means you won’t have to pay to open any databases. </a:t>
            </a:r>
          </a:p>
        </p:txBody>
      </p:sp>
      <p:cxnSp>
        <p:nvCxnSpPr>
          <p:cNvPr id="13" name="Straight Arrow Connector 12">
            <a:extLst>
              <a:ext uri="{FF2B5EF4-FFF2-40B4-BE49-F238E27FC236}">
                <a16:creationId xmlns:a16="http://schemas.microsoft.com/office/drawing/2014/main" id="{D674110D-F1E8-40EC-928A-48A369D464D8}"/>
              </a:ext>
            </a:extLst>
          </p:cNvPr>
          <p:cNvCxnSpPr/>
          <p:nvPr/>
        </p:nvCxnSpPr>
        <p:spPr>
          <a:xfrm flipH="1">
            <a:off x="2702011" y="5156886"/>
            <a:ext cx="4407243" cy="595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65918F-6052-4F0F-870B-849ADDD53909}"/>
              </a:ext>
            </a:extLst>
          </p:cNvPr>
          <p:cNvCxnSpPr>
            <a:stCxn id="8" idx="1"/>
          </p:cNvCxnSpPr>
          <p:nvPr/>
        </p:nvCxnSpPr>
        <p:spPr>
          <a:xfrm flipH="1">
            <a:off x="5634681" y="3932882"/>
            <a:ext cx="1927654" cy="29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516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31513-3DC7-41A0-8C01-2AB859A06A0A}"/>
              </a:ext>
            </a:extLst>
          </p:cNvPr>
          <p:cNvSpPr>
            <a:spLocks noGrp="1"/>
          </p:cNvSpPr>
          <p:nvPr>
            <p:ph type="title"/>
          </p:nvPr>
        </p:nvSpPr>
        <p:spPr/>
        <p:txBody>
          <a:bodyPr/>
          <a:lstStyle/>
          <a:p>
            <a:r>
              <a:rPr lang="en-GB" dirty="0"/>
              <a:t>Activity 3: Your turn </a:t>
            </a:r>
          </a:p>
        </p:txBody>
      </p:sp>
      <p:sp>
        <p:nvSpPr>
          <p:cNvPr id="3" name="Content Placeholder 2">
            <a:extLst>
              <a:ext uri="{FF2B5EF4-FFF2-40B4-BE49-F238E27FC236}">
                <a16:creationId xmlns:a16="http://schemas.microsoft.com/office/drawing/2014/main" id="{8FA7C523-D47D-4EF9-A98C-E7B19DD9CE3C}"/>
              </a:ext>
            </a:extLst>
          </p:cNvPr>
          <p:cNvSpPr>
            <a:spLocks noGrp="1"/>
          </p:cNvSpPr>
          <p:nvPr>
            <p:ph idx="1"/>
          </p:nvPr>
        </p:nvSpPr>
        <p:spPr/>
        <p:txBody>
          <a:bodyPr/>
          <a:lstStyle/>
          <a:p>
            <a:r>
              <a:rPr lang="en-GB" dirty="0"/>
              <a:t>Try logging on to the digital library</a:t>
            </a:r>
          </a:p>
          <a:p>
            <a:r>
              <a:rPr lang="en-GB" dirty="0"/>
              <a:t>See if you can open the following article:</a:t>
            </a:r>
          </a:p>
          <a:p>
            <a:endParaRPr lang="en-GB" dirty="0"/>
          </a:p>
          <a:p>
            <a:r>
              <a:rPr lang="en-GB" b="0" i="0" dirty="0">
                <a:solidFill>
                  <a:srgbClr val="000000"/>
                </a:solidFill>
                <a:effectLst/>
                <a:latin typeface="Georgia" panose="02040502050405020303" pitchFamily="18" charset="0"/>
              </a:rPr>
              <a:t>Advantages, Limitations and Recommendations for online learning during COVID-19 pandemic era</a:t>
            </a:r>
          </a:p>
          <a:p>
            <a:pPr marL="0" indent="0">
              <a:buNone/>
            </a:pPr>
            <a:r>
              <a:rPr lang="en-GB" b="0" i="0" dirty="0">
                <a:solidFill>
                  <a:srgbClr val="000000"/>
                </a:solidFill>
                <a:effectLst/>
                <a:latin typeface="Open Sans" panose="020B0606030504020204" pitchFamily="34" charset="0"/>
              </a:rPr>
              <a:t> </a:t>
            </a:r>
          </a:p>
          <a:p>
            <a:r>
              <a:rPr lang="en-GB" b="0" i="0" dirty="0">
                <a:solidFill>
                  <a:srgbClr val="000000"/>
                </a:solidFill>
                <a:effectLst/>
                <a:latin typeface="Open Sans" panose="020B0606030504020204" pitchFamily="34" charset="0"/>
              </a:rPr>
              <a:t>Khadijah Mukhtar, </a:t>
            </a:r>
            <a:r>
              <a:rPr lang="en-GB" b="0" i="0" dirty="0" err="1">
                <a:solidFill>
                  <a:srgbClr val="000000"/>
                </a:solidFill>
                <a:effectLst/>
                <a:latin typeface="Open Sans" panose="020B0606030504020204" pitchFamily="34" charset="0"/>
              </a:rPr>
              <a:t>Kainat</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Javed</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Mahwish</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Arooj</a:t>
            </a:r>
            <a:r>
              <a:rPr lang="en-GB" b="0" i="0" dirty="0">
                <a:solidFill>
                  <a:srgbClr val="000000"/>
                </a:solidFill>
                <a:effectLst/>
                <a:latin typeface="Open Sans" panose="020B0606030504020204" pitchFamily="34" charset="0"/>
              </a:rPr>
              <a:t> and Ahsan Sethi</a:t>
            </a:r>
            <a:endParaRPr lang="en-GB" dirty="0"/>
          </a:p>
          <a:p>
            <a:endParaRPr lang="en-GB" dirty="0"/>
          </a:p>
          <a:p>
            <a:endParaRPr lang="en-GB" dirty="0"/>
          </a:p>
        </p:txBody>
      </p:sp>
    </p:spTree>
    <p:extLst>
      <p:ext uri="{BB962C8B-B14F-4D97-AF65-F5344CB8AC3E}">
        <p14:creationId xmlns:p14="http://schemas.microsoft.com/office/powerpoint/2010/main" val="2994269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D034-948B-4AEE-A9F4-F4DE8A657073}"/>
              </a:ext>
            </a:extLst>
          </p:cNvPr>
          <p:cNvSpPr>
            <a:spLocks noGrp="1"/>
          </p:cNvSpPr>
          <p:nvPr>
            <p:ph type="title"/>
          </p:nvPr>
        </p:nvSpPr>
        <p:spPr/>
        <p:txBody>
          <a:bodyPr/>
          <a:lstStyle/>
          <a:p>
            <a:r>
              <a:rPr lang="en-GB">
                <a:latin typeface="ARU Raisonne DemiBold"/>
              </a:rPr>
              <a:t>Articulation</a:t>
            </a:r>
            <a:endParaRPr lang="en-GB"/>
          </a:p>
        </p:txBody>
      </p:sp>
      <p:sp>
        <p:nvSpPr>
          <p:cNvPr id="3" name="Content Placeholder 2">
            <a:extLst>
              <a:ext uri="{FF2B5EF4-FFF2-40B4-BE49-F238E27FC236}">
                <a16:creationId xmlns:a16="http://schemas.microsoft.com/office/drawing/2014/main" id="{3E518473-C03A-4013-B006-A211B6BF5919}"/>
              </a:ext>
            </a:extLst>
          </p:cNvPr>
          <p:cNvSpPr>
            <a:spLocks noGrp="1"/>
          </p:cNvSpPr>
          <p:nvPr>
            <p:ph idx="1"/>
          </p:nvPr>
        </p:nvSpPr>
        <p:spPr>
          <a:xfrm>
            <a:off x="269789" y="1334841"/>
            <a:ext cx="10515600" cy="4644414"/>
          </a:xfrm>
        </p:spPr>
        <p:txBody>
          <a:bodyPr vert="horz" lIns="91440" tIns="45720" rIns="91440" bIns="45720" rtlCol="0" anchor="t">
            <a:normAutofit lnSpcReduction="10000"/>
          </a:bodyPr>
          <a:lstStyle/>
          <a:p>
            <a:pPr>
              <a:spcBef>
                <a:spcPts val="750"/>
              </a:spcBef>
            </a:pPr>
            <a:endParaRPr lang="en-GB" dirty="0">
              <a:latin typeface="Raleway"/>
            </a:endParaRPr>
          </a:p>
          <a:p>
            <a:pPr>
              <a:spcBef>
                <a:spcPts val="750"/>
              </a:spcBef>
            </a:pPr>
            <a:r>
              <a:rPr lang="en-GB" dirty="0">
                <a:latin typeface="Raleway"/>
              </a:rPr>
              <a:t>This class helps you to distinguish between reliable and academic sources, you will be asked to do this in your assessment. You also need to be able to do this in all of your courses at university.</a:t>
            </a:r>
            <a:endParaRPr lang="en-US" dirty="0">
              <a:latin typeface="Raleway"/>
            </a:endParaRPr>
          </a:p>
          <a:p>
            <a:pPr>
              <a:spcBef>
                <a:spcPts val="750"/>
              </a:spcBef>
            </a:pPr>
            <a:endParaRPr lang="en-GB" dirty="0"/>
          </a:p>
          <a:p>
            <a:pPr>
              <a:spcBef>
                <a:spcPts val="750"/>
              </a:spcBef>
            </a:pPr>
            <a:r>
              <a:rPr lang="en-GB" dirty="0">
                <a:latin typeface="Raleway"/>
              </a:rPr>
              <a:t>Employability Skills enhanced by this class: IT skills, analytical skills, decision making and data handling</a:t>
            </a:r>
            <a:endParaRPr lang="en-US" dirty="0">
              <a:latin typeface="Raleway"/>
            </a:endParaRPr>
          </a:p>
          <a:p>
            <a:pPr>
              <a:spcBef>
                <a:spcPts val="750"/>
              </a:spcBef>
            </a:pPr>
            <a:endParaRPr lang="en-GB" dirty="0"/>
          </a:p>
          <a:p>
            <a:pPr>
              <a:spcBef>
                <a:spcPts val="750"/>
              </a:spcBef>
            </a:pPr>
            <a:r>
              <a:rPr lang="en-GB" dirty="0">
                <a:latin typeface="Raleway"/>
              </a:rPr>
              <a:t>Useful reading: How do you decide what to read? Godfrey p.8-17</a:t>
            </a:r>
            <a:endParaRPr lang="en-GB" dirty="0"/>
          </a:p>
        </p:txBody>
      </p:sp>
    </p:spTree>
    <p:extLst>
      <p:ext uri="{BB962C8B-B14F-4D97-AF65-F5344CB8AC3E}">
        <p14:creationId xmlns:p14="http://schemas.microsoft.com/office/powerpoint/2010/main" val="3120392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Into Action</a:t>
            </a:r>
          </a:p>
        </p:txBody>
      </p:sp>
      <p:sp>
        <p:nvSpPr>
          <p:cNvPr id="3" name="Content Placeholder 2"/>
          <p:cNvSpPr>
            <a:spLocks noGrp="1"/>
          </p:cNvSpPr>
          <p:nvPr>
            <p:ph idx="1"/>
          </p:nvPr>
        </p:nvSpPr>
        <p:spPr>
          <a:xfrm>
            <a:off x="554892" y="1503240"/>
            <a:ext cx="10515600" cy="4351338"/>
          </a:xfrm>
        </p:spPr>
        <p:txBody>
          <a:bodyPr vert="horz" lIns="91440" tIns="45720" rIns="91440" bIns="45720" rtlCol="0" anchor="t">
            <a:normAutofit/>
          </a:bodyPr>
          <a:lstStyle/>
          <a:p>
            <a:pPr marL="0" indent="0">
              <a:buNone/>
            </a:pPr>
            <a:r>
              <a:rPr lang="en-GB" dirty="0"/>
              <a:t>Today’s Topic: Online Learning</a:t>
            </a:r>
          </a:p>
          <a:p>
            <a:pPr marL="0" indent="0">
              <a:buNone/>
            </a:pPr>
            <a:endParaRPr lang="en-GB" dirty="0"/>
          </a:p>
          <a:p>
            <a:pPr marL="0" indent="0">
              <a:buNone/>
            </a:pPr>
            <a:r>
              <a:rPr lang="en-GB" dirty="0">
                <a:solidFill>
                  <a:srgbClr val="FF0000"/>
                </a:solidFill>
              </a:rPr>
              <a:t>Discuss the advantages and disadvantages of online learning.</a:t>
            </a:r>
          </a:p>
          <a:p>
            <a:pPr marL="0" indent="0">
              <a:buNone/>
            </a:pPr>
            <a:endParaRPr lang="en-GB" dirty="0">
              <a:solidFill>
                <a:srgbClr val="FF0000"/>
              </a:solidFill>
            </a:endParaRPr>
          </a:p>
          <a:p>
            <a:pPr marL="0" indent="0">
              <a:buNone/>
            </a:pPr>
            <a:r>
              <a:rPr lang="en-GB" dirty="0"/>
              <a:t>In groups, discuss what you know about this topic. Use the questions on the handout to help you.</a:t>
            </a:r>
          </a:p>
          <a:p>
            <a:pPr marL="0" indent="0">
              <a:buNone/>
            </a:pPr>
            <a:endParaRPr lang="en-GB" dirty="0"/>
          </a:p>
          <a:p>
            <a:pPr marL="0" indent="0">
              <a:buNone/>
            </a:pPr>
            <a:r>
              <a:rPr lang="en-GB" dirty="0"/>
              <a:t>You have 10 minutes to discuss and to be ready to share your ideas with the class. </a:t>
            </a:r>
          </a:p>
          <a:p>
            <a:pPr marL="0" indent="0">
              <a:buNone/>
            </a:pPr>
            <a:endParaRPr lang="en-GB" dirty="0"/>
          </a:p>
        </p:txBody>
      </p:sp>
    </p:spTree>
    <p:extLst>
      <p:ext uri="{BB962C8B-B14F-4D97-AF65-F5344CB8AC3E}">
        <p14:creationId xmlns:p14="http://schemas.microsoft.com/office/powerpoint/2010/main" val="2037417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a:t>Activity 4: Discussion Questions</a:t>
            </a:r>
          </a:p>
        </p:txBody>
      </p:sp>
      <p:sp>
        <p:nvSpPr>
          <p:cNvPr id="3" name="Content Placeholder 2"/>
          <p:cNvSpPr>
            <a:spLocks noGrp="1"/>
          </p:cNvSpPr>
          <p:nvPr>
            <p:ph idx="1"/>
          </p:nvPr>
        </p:nvSpPr>
        <p:spPr>
          <a:xfrm>
            <a:off x="516924" y="1252151"/>
            <a:ext cx="10515600" cy="5283394"/>
          </a:xfrm>
        </p:spPr>
        <p:txBody>
          <a:bodyPr vert="horz" lIns="91440" tIns="45720" rIns="91440" bIns="45720" rtlCol="0" anchor="t">
            <a:normAutofit fontScale="92500" lnSpcReduction="10000"/>
          </a:bodyPr>
          <a:lstStyle/>
          <a:p>
            <a:r>
              <a:rPr lang="en-GB" dirty="0">
                <a:latin typeface="Raleway"/>
              </a:rPr>
              <a:t>In your groups, use these questions to help guide the discussion of today’s topic.</a:t>
            </a:r>
          </a:p>
          <a:p>
            <a:r>
              <a:rPr lang="en-GB" dirty="0">
                <a:latin typeface="Raleway"/>
              </a:rPr>
              <a:t>You should all make notes on your answer to question 6, you will need this for the next activity.  </a:t>
            </a:r>
          </a:p>
          <a:p>
            <a:r>
              <a:rPr lang="en-GB" dirty="0">
                <a:latin typeface="Raleway"/>
              </a:rPr>
              <a:t>Please ensure everyone gets a chance to speak.</a:t>
            </a:r>
          </a:p>
          <a:p>
            <a:pPr marL="0" indent="0">
              <a:buNone/>
            </a:pPr>
            <a:endParaRPr lang="en-GB" dirty="0">
              <a:latin typeface="Raleway"/>
            </a:endParaRPr>
          </a:p>
          <a:p>
            <a:pPr marL="514350" indent="-514350">
              <a:buAutoNum type="arabicPeriod"/>
            </a:pPr>
            <a:r>
              <a:rPr lang="en-GB" dirty="0">
                <a:latin typeface="Raleway"/>
              </a:rPr>
              <a:t>What do you know about this topic?</a:t>
            </a:r>
          </a:p>
          <a:p>
            <a:pPr marL="514350" indent="-514350">
              <a:buAutoNum type="arabicPeriod"/>
            </a:pPr>
            <a:r>
              <a:rPr lang="en-GB" dirty="0">
                <a:latin typeface="Raleway"/>
              </a:rPr>
              <a:t>Have you seen anything about it in the news?</a:t>
            </a:r>
          </a:p>
          <a:p>
            <a:pPr marL="514350" indent="-514350">
              <a:buAutoNum type="arabicPeriod"/>
            </a:pPr>
            <a:r>
              <a:rPr lang="en-GB" dirty="0">
                <a:latin typeface="Raleway"/>
              </a:rPr>
              <a:t>Do you, or anyone you know, have experience of this topic?</a:t>
            </a:r>
          </a:p>
          <a:p>
            <a:pPr marL="514350" indent="-514350">
              <a:buAutoNum type="arabicPeriod"/>
            </a:pPr>
            <a:r>
              <a:rPr lang="en-GB" dirty="0">
                <a:latin typeface="Raleway"/>
              </a:rPr>
              <a:t>How do you think this topic might affect you?</a:t>
            </a:r>
          </a:p>
          <a:p>
            <a:pPr marL="514350" indent="-514350">
              <a:buAutoNum type="arabicPeriod"/>
            </a:pPr>
            <a:r>
              <a:rPr lang="en-GB" dirty="0">
                <a:latin typeface="Raleway"/>
              </a:rPr>
              <a:t>Who do you think this might affect?</a:t>
            </a:r>
          </a:p>
          <a:p>
            <a:pPr marL="514350" indent="-514350">
              <a:buAutoNum type="arabicPeriod"/>
            </a:pPr>
            <a:r>
              <a:rPr lang="en-GB" dirty="0">
                <a:latin typeface="Raleway"/>
              </a:rPr>
              <a:t>What are some of the advantages/disadvantages of this topic? </a:t>
            </a:r>
          </a:p>
          <a:p>
            <a:pPr marL="514350" indent="-514350">
              <a:buAutoNum type="arabicPeriod"/>
            </a:pPr>
            <a:endParaRPr lang="en-GB" dirty="0">
              <a:latin typeface="Raleway"/>
            </a:endParaRPr>
          </a:p>
        </p:txBody>
      </p:sp>
    </p:spTree>
    <p:extLst>
      <p:ext uri="{BB962C8B-B14F-4D97-AF65-F5344CB8AC3E}">
        <p14:creationId xmlns:p14="http://schemas.microsoft.com/office/powerpoint/2010/main" val="6118134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CA8D-587D-46E6-9A88-90F259458FC1}"/>
              </a:ext>
            </a:extLst>
          </p:cNvPr>
          <p:cNvSpPr>
            <a:spLocks noGrp="1"/>
          </p:cNvSpPr>
          <p:nvPr>
            <p:ph type="title"/>
          </p:nvPr>
        </p:nvSpPr>
        <p:spPr/>
        <p:txBody>
          <a:bodyPr/>
          <a:lstStyle/>
          <a:p>
            <a:r>
              <a:rPr lang="en-GB" dirty="0"/>
              <a:t>Share your answers with the class</a:t>
            </a:r>
          </a:p>
        </p:txBody>
      </p:sp>
      <p:pic>
        <p:nvPicPr>
          <p:cNvPr id="5" name="Content Placeholder 4" descr="People working on ideas">
            <a:extLst>
              <a:ext uri="{FF2B5EF4-FFF2-40B4-BE49-F238E27FC236}">
                <a16:creationId xmlns:a16="http://schemas.microsoft.com/office/drawing/2014/main" id="{B9890E0C-2941-4790-8A83-F6AC01386DC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70779" y="1825625"/>
            <a:ext cx="6650441" cy="4351338"/>
          </a:xfrm>
        </p:spPr>
      </p:pic>
    </p:spTree>
    <p:extLst>
      <p:ext uri="{BB962C8B-B14F-4D97-AF65-F5344CB8AC3E}">
        <p14:creationId xmlns:p14="http://schemas.microsoft.com/office/powerpoint/2010/main" val="3610873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B3E51-D978-41BE-BA74-DA417BEE3597}"/>
              </a:ext>
            </a:extLst>
          </p:cNvPr>
          <p:cNvSpPr>
            <a:spLocks noGrp="1"/>
          </p:cNvSpPr>
          <p:nvPr>
            <p:ph type="title"/>
          </p:nvPr>
        </p:nvSpPr>
        <p:spPr/>
        <p:txBody>
          <a:bodyPr/>
          <a:lstStyle/>
          <a:p>
            <a:r>
              <a:rPr lang="en-GB" dirty="0"/>
              <a:t>Activity 5a - Analysing the question</a:t>
            </a:r>
          </a:p>
        </p:txBody>
      </p:sp>
      <p:sp>
        <p:nvSpPr>
          <p:cNvPr id="3" name="Content Placeholder 2">
            <a:extLst>
              <a:ext uri="{FF2B5EF4-FFF2-40B4-BE49-F238E27FC236}">
                <a16:creationId xmlns:a16="http://schemas.microsoft.com/office/drawing/2014/main" id="{F7317142-D656-430D-A461-823A20F5D70E}"/>
              </a:ext>
            </a:extLst>
          </p:cNvPr>
          <p:cNvSpPr>
            <a:spLocks noGrp="1"/>
          </p:cNvSpPr>
          <p:nvPr>
            <p:ph idx="1"/>
          </p:nvPr>
        </p:nvSpPr>
        <p:spPr/>
        <p:txBody>
          <a:bodyPr>
            <a:normAutofit/>
          </a:bodyPr>
          <a:lstStyle/>
          <a:p>
            <a:pPr marL="0" indent="0">
              <a:buNone/>
            </a:pPr>
            <a:r>
              <a:rPr lang="en-GB" sz="2400" dirty="0">
                <a:solidFill>
                  <a:srgbClr val="FF0000"/>
                </a:solidFill>
              </a:rPr>
              <a:t>Discuss the advantages and disadvantages of online learning.</a:t>
            </a:r>
          </a:p>
          <a:p>
            <a:pPr marL="0" indent="0">
              <a:buNone/>
            </a:pPr>
            <a:endParaRPr lang="en-GB" sz="2400" dirty="0">
              <a:solidFill>
                <a:srgbClr val="FF0000"/>
              </a:solidFill>
            </a:endParaRPr>
          </a:p>
          <a:p>
            <a:pPr marL="0" indent="0">
              <a:buNone/>
            </a:pPr>
            <a:r>
              <a:rPr lang="en-GB" dirty="0"/>
              <a:t>1. Underline the key words in the question. </a:t>
            </a:r>
          </a:p>
          <a:p>
            <a:pPr marL="0" indent="0">
              <a:buNone/>
            </a:pPr>
            <a:r>
              <a:rPr lang="en-GB" dirty="0"/>
              <a:t>2. What is the question asking you to do?</a:t>
            </a:r>
          </a:p>
        </p:txBody>
      </p:sp>
    </p:spTree>
    <p:extLst>
      <p:ext uri="{BB962C8B-B14F-4D97-AF65-F5344CB8AC3E}">
        <p14:creationId xmlns:p14="http://schemas.microsoft.com/office/powerpoint/2010/main" val="3408931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1C71C-C66B-4895-A108-F6FFC179BBEF}"/>
              </a:ext>
            </a:extLst>
          </p:cNvPr>
          <p:cNvSpPr>
            <a:spLocks noGrp="1"/>
          </p:cNvSpPr>
          <p:nvPr>
            <p:ph type="title"/>
          </p:nvPr>
        </p:nvSpPr>
        <p:spPr/>
        <p:txBody>
          <a:bodyPr/>
          <a:lstStyle/>
          <a:p>
            <a:r>
              <a:rPr lang="en-GB" dirty="0"/>
              <a:t>Activity 5a - Analysing the question- Answers</a:t>
            </a:r>
          </a:p>
        </p:txBody>
      </p:sp>
      <p:sp>
        <p:nvSpPr>
          <p:cNvPr id="3" name="Content Placeholder 2">
            <a:extLst>
              <a:ext uri="{FF2B5EF4-FFF2-40B4-BE49-F238E27FC236}">
                <a16:creationId xmlns:a16="http://schemas.microsoft.com/office/drawing/2014/main" id="{B5615EC9-B365-4E94-8484-9EA6A544D0CA}"/>
              </a:ext>
            </a:extLst>
          </p:cNvPr>
          <p:cNvSpPr>
            <a:spLocks noGrp="1"/>
          </p:cNvSpPr>
          <p:nvPr>
            <p:ph idx="1"/>
          </p:nvPr>
        </p:nvSpPr>
        <p:spPr/>
        <p:txBody>
          <a:bodyPr/>
          <a:lstStyle/>
          <a:p>
            <a:pPr marL="514350" indent="-514350">
              <a:buAutoNum type="arabicPeriod"/>
            </a:pPr>
            <a:r>
              <a:rPr lang="en-GB" sz="2800" u="sng" dirty="0">
                <a:solidFill>
                  <a:srgbClr val="000000"/>
                </a:solidFill>
              </a:rPr>
              <a:t>Discuss</a:t>
            </a:r>
            <a:r>
              <a:rPr lang="en-GB" sz="2800" dirty="0">
                <a:solidFill>
                  <a:srgbClr val="000000"/>
                </a:solidFill>
              </a:rPr>
              <a:t> the </a:t>
            </a:r>
            <a:r>
              <a:rPr lang="en-GB" sz="2800" u="sng" dirty="0">
                <a:solidFill>
                  <a:srgbClr val="000000"/>
                </a:solidFill>
              </a:rPr>
              <a:t>advantages</a:t>
            </a:r>
            <a:r>
              <a:rPr lang="en-GB" sz="2800" dirty="0">
                <a:solidFill>
                  <a:srgbClr val="000000"/>
                </a:solidFill>
              </a:rPr>
              <a:t> and </a:t>
            </a:r>
            <a:r>
              <a:rPr lang="en-GB" sz="2800" u="sng" dirty="0">
                <a:solidFill>
                  <a:srgbClr val="000000"/>
                </a:solidFill>
              </a:rPr>
              <a:t>disadvantages</a:t>
            </a:r>
            <a:r>
              <a:rPr lang="en-GB" sz="2800" dirty="0">
                <a:solidFill>
                  <a:srgbClr val="000000"/>
                </a:solidFill>
              </a:rPr>
              <a:t> of </a:t>
            </a:r>
            <a:r>
              <a:rPr lang="en-GB" sz="2800" u="sng" dirty="0">
                <a:solidFill>
                  <a:srgbClr val="000000"/>
                </a:solidFill>
              </a:rPr>
              <a:t>online learning</a:t>
            </a:r>
            <a:r>
              <a:rPr lang="en-GB" sz="2800" dirty="0">
                <a:solidFill>
                  <a:srgbClr val="FF0000"/>
                </a:solidFill>
              </a:rPr>
              <a:t>.</a:t>
            </a:r>
          </a:p>
          <a:p>
            <a:pPr marL="0" indent="0">
              <a:buNone/>
            </a:pPr>
            <a:endParaRPr lang="en-GB" dirty="0"/>
          </a:p>
          <a:p>
            <a:pPr marL="0" indent="0">
              <a:buNone/>
            </a:pPr>
            <a:r>
              <a:rPr lang="en-GB" dirty="0"/>
              <a:t>2. Discuss – write about a topic taking into account different ideas/issues</a:t>
            </a:r>
          </a:p>
          <a:p>
            <a:endParaRPr lang="en-GB" dirty="0"/>
          </a:p>
        </p:txBody>
      </p:sp>
    </p:spTree>
    <p:extLst>
      <p:ext uri="{BB962C8B-B14F-4D97-AF65-F5344CB8AC3E}">
        <p14:creationId xmlns:p14="http://schemas.microsoft.com/office/powerpoint/2010/main" val="1389857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A93A-8EDD-4655-8F50-227B8A94803F}"/>
              </a:ext>
            </a:extLst>
          </p:cNvPr>
          <p:cNvSpPr>
            <a:spLocks noGrp="1"/>
          </p:cNvSpPr>
          <p:nvPr>
            <p:ph type="title"/>
          </p:nvPr>
        </p:nvSpPr>
        <p:spPr/>
        <p:txBody>
          <a:bodyPr/>
          <a:lstStyle/>
          <a:p>
            <a:r>
              <a:rPr lang="en-GB" dirty="0"/>
              <a:t>Activity 5b – Search Terms</a:t>
            </a:r>
          </a:p>
        </p:txBody>
      </p:sp>
      <p:sp>
        <p:nvSpPr>
          <p:cNvPr id="3" name="Content Placeholder 2">
            <a:extLst>
              <a:ext uri="{FF2B5EF4-FFF2-40B4-BE49-F238E27FC236}">
                <a16:creationId xmlns:a16="http://schemas.microsoft.com/office/drawing/2014/main" id="{F41C2181-DBC0-4545-8DAA-B63B622C1A26}"/>
              </a:ext>
            </a:extLst>
          </p:cNvPr>
          <p:cNvSpPr>
            <a:spLocks noGrp="1"/>
          </p:cNvSpPr>
          <p:nvPr>
            <p:ph idx="1"/>
          </p:nvPr>
        </p:nvSpPr>
        <p:spPr/>
        <p:txBody>
          <a:bodyPr/>
          <a:lstStyle/>
          <a:p>
            <a:pPr marL="0" indent="0">
              <a:buNone/>
            </a:pPr>
            <a:r>
              <a:rPr lang="en-GB" dirty="0"/>
              <a:t>3. Which words would you use as search terms?</a:t>
            </a:r>
          </a:p>
          <a:p>
            <a:pPr marL="0" indent="0">
              <a:buNone/>
            </a:pPr>
            <a:endParaRPr lang="en-GB" dirty="0"/>
          </a:p>
          <a:p>
            <a:pPr marL="0" indent="0">
              <a:buNone/>
            </a:pPr>
            <a:r>
              <a:rPr lang="en-GB" dirty="0"/>
              <a:t>4. Do you know any synonyms (words that have the same meaning) for the search terms you have underlined? This will help you to widen your search. </a:t>
            </a:r>
          </a:p>
          <a:p>
            <a:endParaRPr lang="en-GB" dirty="0"/>
          </a:p>
        </p:txBody>
      </p:sp>
    </p:spTree>
    <p:extLst>
      <p:ext uri="{BB962C8B-B14F-4D97-AF65-F5344CB8AC3E}">
        <p14:creationId xmlns:p14="http://schemas.microsoft.com/office/powerpoint/2010/main" val="1741164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DB743-A279-4D3A-B04F-7D64B564DE9D}"/>
              </a:ext>
            </a:extLst>
          </p:cNvPr>
          <p:cNvSpPr>
            <a:spLocks noGrp="1"/>
          </p:cNvSpPr>
          <p:nvPr>
            <p:ph type="title"/>
          </p:nvPr>
        </p:nvSpPr>
        <p:spPr/>
        <p:txBody>
          <a:bodyPr/>
          <a:lstStyle/>
          <a:p>
            <a:r>
              <a:rPr lang="en-GB" dirty="0"/>
              <a:t>Activity 5b – Search Terms- Answers</a:t>
            </a:r>
          </a:p>
        </p:txBody>
      </p:sp>
      <p:sp>
        <p:nvSpPr>
          <p:cNvPr id="3" name="Content Placeholder 2">
            <a:extLst>
              <a:ext uri="{FF2B5EF4-FFF2-40B4-BE49-F238E27FC236}">
                <a16:creationId xmlns:a16="http://schemas.microsoft.com/office/drawing/2014/main" id="{E040DC58-C1CF-4FEF-BAC3-CFA7306299B1}"/>
              </a:ext>
            </a:extLst>
          </p:cNvPr>
          <p:cNvSpPr>
            <a:spLocks noGrp="1"/>
          </p:cNvSpPr>
          <p:nvPr>
            <p:ph idx="1"/>
          </p:nvPr>
        </p:nvSpPr>
        <p:spPr/>
        <p:txBody>
          <a:bodyPr/>
          <a:lstStyle/>
          <a:p>
            <a:pPr marL="0" indent="0">
              <a:buNone/>
            </a:pPr>
            <a:r>
              <a:rPr lang="en-GB" dirty="0"/>
              <a:t>3. Advantages/ disadvantages / online learning4. </a:t>
            </a:r>
          </a:p>
          <a:p>
            <a:pPr marL="0" indent="0">
              <a:buNone/>
            </a:pPr>
            <a:endParaRPr lang="en-GB" dirty="0"/>
          </a:p>
          <a:p>
            <a:pPr marL="0" indent="0">
              <a:buNone/>
            </a:pPr>
            <a:r>
              <a:rPr lang="en-GB" dirty="0"/>
              <a:t>4. </a:t>
            </a:r>
          </a:p>
        </p:txBody>
      </p:sp>
      <p:pic>
        <p:nvPicPr>
          <p:cNvPr id="5" name="Picture 4">
            <a:extLst>
              <a:ext uri="{FF2B5EF4-FFF2-40B4-BE49-F238E27FC236}">
                <a16:creationId xmlns:a16="http://schemas.microsoft.com/office/drawing/2014/main" id="{A6CC00CB-C879-4137-AE3A-6CDF67C3E930}"/>
              </a:ext>
            </a:extLst>
          </p:cNvPr>
          <p:cNvPicPr>
            <a:picLocks noChangeAspect="1"/>
          </p:cNvPicPr>
          <p:nvPr/>
        </p:nvPicPr>
        <p:blipFill>
          <a:blip r:embed="rId2"/>
          <a:stretch>
            <a:fillRect/>
          </a:stretch>
        </p:blipFill>
        <p:spPr>
          <a:xfrm>
            <a:off x="1524001" y="2933376"/>
            <a:ext cx="5053960" cy="3243587"/>
          </a:xfrm>
          <a:prstGeom prst="rect">
            <a:avLst/>
          </a:prstGeom>
        </p:spPr>
      </p:pic>
    </p:spTree>
    <p:extLst>
      <p:ext uri="{BB962C8B-B14F-4D97-AF65-F5344CB8AC3E}">
        <p14:creationId xmlns:p14="http://schemas.microsoft.com/office/powerpoint/2010/main" val="766534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7D9C1-82C5-4E25-907E-2ABE8C95B964}"/>
              </a:ext>
            </a:extLst>
          </p:cNvPr>
          <p:cNvSpPr>
            <a:spLocks noGrp="1"/>
          </p:cNvSpPr>
          <p:nvPr>
            <p:ph type="title"/>
          </p:nvPr>
        </p:nvSpPr>
        <p:spPr/>
        <p:txBody>
          <a:bodyPr/>
          <a:lstStyle/>
          <a:p>
            <a:r>
              <a:rPr lang="en-GB" dirty="0"/>
              <a:t>Activity 6: Online Search</a:t>
            </a:r>
          </a:p>
        </p:txBody>
      </p:sp>
      <p:sp>
        <p:nvSpPr>
          <p:cNvPr id="3" name="Content Placeholder 2">
            <a:extLst>
              <a:ext uri="{FF2B5EF4-FFF2-40B4-BE49-F238E27FC236}">
                <a16:creationId xmlns:a16="http://schemas.microsoft.com/office/drawing/2014/main" id="{59C73ACF-AD94-4D24-B2BA-B23EE9B9BC90}"/>
              </a:ext>
            </a:extLst>
          </p:cNvPr>
          <p:cNvSpPr>
            <a:spLocks noGrp="1"/>
          </p:cNvSpPr>
          <p:nvPr>
            <p:ph idx="1"/>
          </p:nvPr>
        </p:nvSpPr>
        <p:spPr/>
        <p:txBody>
          <a:bodyPr vert="horz" lIns="91440" tIns="45720" rIns="91440" bIns="45720" rtlCol="0" anchor="t">
            <a:normAutofit fontScale="92500"/>
          </a:bodyPr>
          <a:lstStyle/>
          <a:p>
            <a:r>
              <a:rPr lang="en-GB" dirty="0"/>
              <a:t>You now have 15 minutes to find ONE source that you could use in your imagined essay. </a:t>
            </a:r>
          </a:p>
          <a:p>
            <a:r>
              <a:rPr lang="en-GB" dirty="0"/>
              <a:t>You can use the online library or Google Scholar.</a:t>
            </a:r>
          </a:p>
          <a:p>
            <a:r>
              <a:rPr lang="en-GB" dirty="0"/>
              <a:t>It can be to either support an advantage or a disadvantage or it may be to give some general information about online learning. </a:t>
            </a:r>
          </a:p>
          <a:p>
            <a:r>
              <a:rPr lang="en-GB" dirty="0"/>
              <a:t>Find </a:t>
            </a:r>
            <a:r>
              <a:rPr lang="en-GB" u="sng" dirty="0"/>
              <a:t>either</a:t>
            </a:r>
            <a:r>
              <a:rPr lang="en-GB" dirty="0"/>
              <a:t> a reliable </a:t>
            </a:r>
            <a:r>
              <a:rPr lang="en-GB" u="sng" dirty="0"/>
              <a:t>or</a:t>
            </a:r>
            <a:r>
              <a:rPr lang="en-GB" dirty="0"/>
              <a:t> an academic source. </a:t>
            </a:r>
          </a:p>
          <a:p>
            <a:r>
              <a:rPr lang="en-GB" dirty="0"/>
              <a:t>Use your search terms.</a:t>
            </a:r>
          </a:p>
          <a:p>
            <a:r>
              <a:rPr lang="en-GB" dirty="0"/>
              <a:t>Use the 7 questions used in Activity 1 to help you to evaluate your source </a:t>
            </a:r>
            <a:r>
              <a:rPr lang="en-GB" u="sng" dirty="0"/>
              <a:t>plus </a:t>
            </a:r>
            <a:r>
              <a:rPr lang="en-GB" dirty="0"/>
              <a:t>one extra question about the relevancy of the source to the topic. </a:t>
            </a:r>
          </a:p>
        </p:txBody>
      </p:sp>
    </p:spTree>
    <p:extLst>
      <p:ext uri="{BB962C8B-B14F-4D97-AF65-F5344CB8AC3E}">
        <p14:creationId xmlns:p14="http://schemas.microsoft.com/office/powerpoint/2010/main" val="1760788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3D56-F1F3-454A-B5CB-2A0D1B1DA9FD}"/>
              </a:ext>
            </a:extLst>
          </p:cNvPr>
          <p:cNvSpPr>
            <a:spLocks noGrp="1"/>
          </p:cNvSpPr>
          <p:nvPr>
            <p:ph type="title"/>
          </p:nvPr>
        </p:nvSpPr>
        <p:spPr/>
        <p:txBody>
          <a:bodyPr/>
          <a:lstStyle/>
          <a:p>
            <a:r>
              <a:rPr lang="en-GB" dirty="0"/>
              <a:t>Activity 7: Preparing for feedback</a:t>
            </a:r>
          </a:p>
        </p:txBody>
      </p:sp>
      <p:sp>
        <p:nvSpPr>
          <p:cNvPr id="3" name="Content Placeholder 2">
            <a:extLst>
              <a:ext uri="{FF2B5EF4-FFF2-40B4-BE49-F238E27FC236}">
                <a16:creationId xmlns:a16="http://schemas.microsoft.com/office/drawing/2014/main" id="{117E5D14-3BB1-4896-8DAD-0B7651304B63}"/>
              </a:ext>
            </a:extLst>
          </p:cNvPr>
          <p:cNvSpPr>
            <a:spLocks noGrp="1"/>
          </p:cNvSpPr>
          <p:nvPr>
            <p:ph idx="1"/>
          </p:nvPr>
        </p:nvSpPr>
        <p:spPr>
          <a:xfrm>
            <a:off x="207885" y="1690688"/>
            <a:ext cx="10515600" cy="4351338"/>
          </a:xfrm>
        </p:spPr>
        <p:txBody>
          <a:bodyPr vert="horz" lIns="91440" tIns="45720" rIns="91440" bIns="45720" rtlCol="0" anchor="t">
            <a:normAutofit/>
          </a:bodyPr>
          <a:lstStyle/>
          <a:p>
            <a:pPr>
              <a:buFont typeface="Wingdings" panose="05000000000000000000" pitchFamily="2" charset="2"/>
              <a:buChar char="§"/>
            </a:pPr>
            <a:endParaRPr lang="en-GB" dirty="0"/>
          </a:p>
          <a:p>
            <a:r>
              <a:rPr lang="en-GB" dirty="0"/>
              <a:t>In your groups compare your sources. </a:t>
            </a:r>
          </a:p>
          <a:p>
            <a:r>
              <a:rPr lang="en-GB" dirty="0"/>
              <a:t>Choose ONE source to offer to the class.</a:t>
            </a:r>
          </a:p>
          <a:p>
            <a:r>
              <a:rPr lang="en-GB" dirty="0"/>
              <a:t>Be prepared to evaluate the source in front of the class by going through the 7 questions. </a:t>
            </a:r>
          </a:p>
        </p:txBody>
      </p:sp>
    </p:spTree>
    <p:extLst>
      <p:ext uri="{BB962C8B-B14F-4D97-AF65-F5344CB8AC3E}">
        <p14:creationId xmlns:p14="http://schemas.microsoft.com/office/powerpoint/2010/main" val="365634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Activity 8: Feedback </a:t>
            </a:r>
          </a:p>
        </p:txBody>
      </p:sp>
      <p:sp>
        <p:nvSpPr>
          <p:cNvPr id="5" name="Text Placeholder 4"/>
          <p:cNvSpPr>
            <a:spLocks noGrp="1"/>
          </p:cNvSpPr>
          <p:nvPr>
            <p:ph idx="1"/>
          </p:nvPr>
        </p:nvSpPr>
        <p:spPr>
          <a:xfrm>
            <a:off x="609600" y="2403686"/>
            <a:ext cx="10972800" cy="3722478"/>
          </a:xfrm>
        </p:spPr>
        <p:txBody>
          <a:bodyPr>
            <a:normAutofit/>
          </a:bodyPr>
          <a:lstStyle/>
          <a:p>
            <a:pPr marL="76200" indent="0">
              <a:buNone/>
            </a:pPr>
            <a:r>
              <a:rPr lang="en-GB" sz="2800" dirty="0"/>
              <a:t>Listen to your classmates evaluate their sources, do you think the sources they found were reliable, academic or unreliable?</a:t>
            </a:r>
          </a:p>
          <a:p>
            <a:pPr marL="76200" indent="0">
              <a:buNone/>
            </a:pPr>
            <a:endParaRPr lang="en-GB" dirty="0"/>
          </a:p>
          <a:p>
            <a:pPr marL="76200" indent="0">
              <a:buNone/>
            </a:pPr>
            <a:r>
              <a:rPr lang="en-GB" sz="2800" dirty="0"/>
              <a:t>If you think they were </a:t>
            </a:r>
            <a:r>
              <a:rPr lang="en-GB" dirty="0"/>
              <a:t>unreliable, give your reasons. </a:t>
            </a:r>
            <a:endParaRPr lang="en-GB" sz="2800" dirty="0"/>
          </a:p>
        </p:txBody>
      </p:sp>
    </p:spTree>
    <p:extLst>
      <p:ext uri="{BB962C8B-B14F-4D97-AF65-F5344CB8AC3E}">
        <p14:creationId xmlns:p14="http://schemas.microsoft.com/office/powerpoint/2010/main" val="2898154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35E18-DB10-45F0-9BA9-8EC15F3715F6}"/>
              </a:ext>
            </a:extLst>
          </p:cNvPr>
          <p:cNvSpPr>
            <a:spLocks noGrp="1"/>
          </p:cNvSpPr>
          <p:nvPr>
            <p:ph type="title"/>
          </p:nvPr>
        </p:nvSpPr>
        <p:spPr/>
        <p:txBody>
          <a:bodyPr/>
          <a:lstStyle/>
          <a:p>
            <a:r>
              <a:rPr lang="en-GB" dirty="0"/>
              <a:t>Activity 1: Self-Assessment</a:t>
            </a:r>
          </a:p>
        </p:txBody>
      </p:sp>
      <p:sp>
        <p:nvSpPr>
          <p:cNvPr id="3" name="Content Placeholder 2">
            <a:extLst>
              <a:ext uri="{FF2B5EF4-FFF2-40B4-BE49-F238E27FC236}">
                <a16:creationId xmlns:a16="http://schemas.microsoft.com/office/drawing/2014/main" id="{3D37BF0D-BCB5-4ADB-AEC8-F57D4E44940C}"/>
              </a:ext>
            </a:extLst>
          </p:cNvPr>
          <p:cNvSpPr>
            <a:spLocks noGrp="1"/>
          </p:cNvSpPr>
          <p:nvPr>
            <p:ph idx="1"/>
          </p:nvPr>
        </p:nvSpPr>
        <p:spPr/>
        <p:txBody>
          <a:bodyPr/>
          <a:lstStyle/>
          <a:p>
            <a:r>
              <a:rPr lang="en-GB" dirty="0"/>
              <a:t>Before we begin today’s session, turn to activity 1 on your class handout.  Have a look at the learning outcomes and assess your confidence in them.</a:t>
            </a:r>
          </a:p>
          <a:p>
            <a:pPr marL="457200" indent="-457200">
              <a:buFont typeface="+mj-lt"/>
              <a:buAutoNum type="arabicPeriod"/>
            </a:pPr>
            <a:r>
              <a:rPr lang="en-GB" dirty="0">
                <a:latin typeface="+mn-lt"/>
              </a:rPr>
              <a:t>To understand the difference between a reliable source and an academic source.</a:t>
            </a:r>
          </a:p>
          <a:p>
            <a:pPr marL="457200" indent="-457200">
              <a:buFont typeface="+mj-lt"/>
              <a:buAutoNum type="arabicPeriod"/>
            </a:pPr>
            <a:r>
              <a:rPr lang="en-GB" dirty="0">
                <a:latin typeface="Calibri"/>
                <a:cs typeface="Calibri"/>
              </a:rPr>
              <a:t>To be able to evaluate a source.</a:t>
            </a:r>
          </a:p>
          <a:p>
            <a:pPr marL="457200" indent="-457200">
              <a:buFont typeface="+mj-lt"/>
              <a:buAutoNum type="arabicPeriod"/>
            </a:pPr>
            <a:r>
              <a:rPr lang="en-GB" dirty="0">
                <a:latin typeface="Calibri"/>
                <a:cs typeface="Calibri"/>
              </a:rPr>
              <a:t>To be able to use the digital library.</a:t>
            </a:r>
          </a:p>
          <a:p>
            <a:pPr marL="457200" indent="-457200">
              <a:buFont typeface="+mj-lt"/>
              <a:buAutoNum type="arabicPeriod"/>
            </a:pPr>
            <a:r>
              <a:rPr lang="en-GB" dirty="0">
                <a:latin typeface="Calibri"/>
                <a:cs typeface="Calibri"/>
              </a:rPr>
              <a:t>To be able to search for a source on a given topic and decide if it is unreliable, reliable or academic. </a:t>
            </a:r>
          </a:p>
          <a:p>
            <a:endParaRPr lang="en-GB" dirty="0"/>
          </a:p>
          <a:p>
            <a:endParaRPr lang="en-GB" dirty="0"/>
          </a:p>
        </p:txBody>
      </p:sp>
    </p:spTree>
    <p:extLst>
      <p:ext uri="{BB962C8B-B14F-4D97-AF65-F5344CB8AC3E}">
        <p14:creationId xmlns:p14="http://schemas.microsoft.com/office/powerpoint/2010/main" val="2855095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ED257-32F8-4330-BE8B-55F3C739A74F}"/>
              </a:ext>
            </a:extLst>
          </p:cNvPr>
          <p:cNvSpPr>
            <a:spLocks noGrp="1"/>
          </p:cNvSpPr>
          <p:nvPr>
            <p:ph type="title"/>
          </p:nvPr>
        </p:nvSpPr>
        <p:spPr/>
        <p:txBody>
          <a:bodyPr/>
          <a:lstStyle/>
          <a:p>
            <a:r>
              <a:rPr lang="en-GB" dirty="0"/>
              <a:t>Extension Activity</a:t>
            </a:r>
          </a:p>
        </p:txBody>
      </p:sp>
      <p:sp>
        <p:nvSpPr>
          <p:cNvPr id="3" name="Content Placeholder 2">
            <a:extLst>
              <a:ext uri="{FF2B5EF4-FFF2-40B4-BE49-F238E27FC236}">
                <a16:creationId xmlns:a16="http://schemas.microsoft.com/office/drawing/2014/main" id="{D153FA4C-0B17-4D8B-95AC-203A6B37DA3A}"/>
              </a:ext>
            </a:extLst>
          </p:cNvPr>
          <p:cNvSpPr>
            <a:spLocks noGrp="1"/>
          </p:cNvSpPr>
          <p:nvPr>
            <p:ph idx="1"/>
          </p:nvPr>
        </p:nvSpPr>
        <p:spPr/>
        <p:txBody>
          <a:bodyPr/>
          <a:lstStyle/>
          <a:p>
            <a:r>
              <a:rPr lang="en-GB" dirty="0"/>
              <a:t>Pass all the links to your sources to another group. </a:t>
            </a:r>
          </a:p>
          <a:p>
            <a:r>
              <a:rPr lang="en-GB" dirty="0"/>
              <a:t>Let them evaluate the sources to see if they agree that this is a good source to use. </a:t>
            </a:r>
          </a:p>
        </p:txBody>
      </p:sp>
    </p:spTree>
    <p:extLst>
      <p:ext uri="{BB962C8B-B14F-4D97-AF65-F5344CB8AC3E}">
        <p14:creationId xmlns:p14="http://schemas.microsoft.com/office/powerpoint/2010/main" val="38188798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BECC5-5E8A-4F86-A186-8A001B7356CD}"/>
              </a:ext>
            </a:extLst>
          </p:cNvPr>
          <p:cNvSpPr>
            <a:spLocks noGrp="1"/>
          </p:cNvSpPr>
          <p:nvPr>
            <p:ph type="title"/>
          </p:nvPr>
        </p:nvSpPr>
        <p:spPr/>
        <p:txBody>
          <a:bodyPr/>
          <a:lstStyle/>
          <a:p>
            <a:r>
              <a:rPr lang="en-GB" dirty="0"/>
              <a:t>Activity 9: Reflections on today’s learning outcomes</a:t>
            </a:r>
          </a:p>
        </p:txBody>
      </p:sp>
      <p:sp>
        <p:nvSpPr>
          <p:cNvPr id="3" name="Content Placeholder 2">
            <a:extLst>
              <a:ext uri="{FF2B5EF4-FFF2-40B4-BE49-F238E27FC236}">
                <a16:creationId xmlns:a16="http://schemas.microsoft.com/office/drawing/2014/main" id="{9D164B6B-64CB-4E6D-BE52-60BC8E735B7C}"/>
              </a:ext>
            </a:extLst>
          </p:cNvPr>
          <p:cNvSpPr>
            <a:spLocks noGrp="1"/>
          </p:cNvSpPr>
          <p:nvPr>
            <p:ph idx="1"/>
          </p:nvPr>
        </p:nvSpPr>
        <p:spPr/>
        <p:txBody>
          <a:bodyPr>
            <a:normAutofit/>
          </a:bodyPr>
          <a:lstStyle/>
          <a:p>
            <a:pPr marL="0" indent="0">
              <a:buNone/>
            </a:pPr>
            <a:r>
              <a:rPr lang="en-GB" dirty="0">
                <a:latin typeface="+mn-lt"/>
              </a:rPr>
              <a:t>In groups, reflect on your understanding of today’s learning outcomes.</a:t>
            </a:r>
          </a:p>
          <a:p>
            <a:pPr marL="0" indent="0">
              <a:buNone/>
            </a:pPr>
            <a:r>
              <a:rPr lang="en-GB" dirty="0">
                <a:latin typeface="+mn-lt"/>
              </a:rPr>
              <a:t>On your own, take the self-assessment again.  </a:t>
            </a:r>
          </a:p>
          <a:p>
            <a:pPr marL="0" indent="0">
              <a:buNone/>
            </a:pPr>
            <a:endParaRPr lang="en-GB" dirty="0">
              <a:latin typeface="+mn-lt"/>
            </a:endParaRPr>
          </a:p>
          <a:p>
            <a:pPr marL="457200" indent="-457200">
              <a:buFont typeface="+mj-lt"/>
              <a:buAutoNum type="arabicPeriod"/>
            </a:pPr>
            <a:r>
              <a:rPr lang="en-GB" dirty="0">
                <a:latin typeface="+mn-lt"/>
              </a:rPr>
              <a:t>To understand the difference between a reliable source and an academic source.</a:t>
            </a:r>
          </a:p>
          <a:p>
            <a:pPr marL="457200" indent="-457200">
              <a:buFont typeface="+mj-lt"/>
              <a:buAutoNum type="arabicPeriod"/>
            </a:pPr>
            <a:r>
              <a:rPr lang="en-GB" dirty="0">
                <a:latin typeface="Calibri"/>
                <a:cs typeface="Calibri"/>
              </a:rPr>
              <a:t>To be able to evaluate a source.</a:t>
            </a:r>
          </a:p>
          <a:p>
            <a:pPr marL="457200" indent="-457200">
              <a:buFont typeface="+mj-lt"/>
              <a:buAutoNum type="arabicPeriod"/>
            </a:pPr>
            <a:r>
              <a:rPr lang="en-GB" dirty="0">
                <a:latin typeface="Calibri"/>
                <a:cs typeface="Calibri"/>
              </a:rPr>
              <a:t>To be able to use the digital library.</a:t>
            </a:r>
          </a:p>
          <a:p>
            <a:pPr marL="457200" indent="-457200">
              <a:buFont typeface="+mj-lt"/>
              <a:buAutoNum type="arabicPeriod"/>
            </a:pPr>
            <a:r>
              <a:rPr lang="en-GB" dirty="0">
                <a:latin typeface="Calibri"/>
                <a:cs typeface="Calibri"/>
              </a:rPr>
              <a:t>To be able to search for a source on a given topic and decide if it is unreliable, reliable or academic. </a:t>
            </a:r>
          </a:p>
          <a:p>
            <a:endParaRPr lang="en-GB" dirty="0"/>
          </a:p>
        </p:txBody>
      </p:sp>
    </p:spTree>
    <p:extLst>
      <p:ext uri="{BB962C8B-B14F-4D97-AF65-F5344CB8AC3E}">
        <p14:creationId xmlns:p14="http://schemas.microsoft.com/office/powerpoint/2010/main" val="2512631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BF50-39D1-4713-8C44-A32A8BEC3CFC}"/>
              </a:ext>
            </a:extLst>
          </p:cNvPr>
          <p:cNvSpPr>
            <a:spLocks noGrp="1"/>
          </p:cNvSpPr>
          <p:nvPr>
            <p:ph type="title"/>
          </p:nvPr>
        </p:nvSpPr>
        <p:spPr/>
        <p:txBody>
          <a:bodyPr/>
          <a:lstStyle/>
          <a:p>
            <a:r>
              <a:rPr lang="en-GB" dirty="0"/>
              <a:t>Self – Assessment Follow up</a:t>
            </a:r>
          </a:p>
        </p:txBody>
      </p:sp>
      <p:sp>
        <p:nvSpPr>
          <p:cNvPr id="3" name="Content Placeholder 2">
            <a:extLst>
              <a:ext uri="{FF2B5EF4-FFF2-40B4-BE49-F238E27FC236}">
                <a16:creationId xmlns:a16="http://schemas.microsoft.com/office/drawing/2014/main" id="{B27FCE9F-B0F2-4D56-B67E-FB5192D85165}"/>
              </a:ext>
            </a:extLst>
          </p:cNvPr>
          <p:cNvSpPr>
            <a:spLocks noGrp="1"/>
          </p:cNvSpPr>
          <p:nvPr>
            <p:ph idx="1"/>
          </p:nvPr>
        </p:nvSpPr>
        <p:spPr>
          <a:xfrm>
            <a:off x="335692" y="1603203"/>
            <a:ext cx="10515600" cy="4351338"/>
          </a:xfrm>
        </p:spPr>
        <p:txBody>
          <a:bodyPr>
            <a:normAutofit/>
          </a:bodyPr>
          <a:lstStyle/>
          <a:p>
            <a:r>
              <a:rPr lang="en-GB" sz="1800" dirty="0">
                <a:effectLst/>
                <a:latin typeface="Arial" panose="020B0604020202020204" pitchFamily="34" charset="0"/>
                <a:ea typeface="DengXian" panose="02010600030101010101" pitchFamily="2" charset="-122"/>
                <a:cs typeface="Times New Roman" panose="02020603050405020304" pitchFamily="18" charset="0"/>
              </a:rPr>
              <a:t>If you have ticked ‘I don’t know what this means’ or ‘I know what this means, but I can’t do it’, you must take action:</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buNone/>
            </a:pP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Review the class materials.</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Make sure you have answered all of the questions on the class handout – check your answers against the lecturers’ version.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Be sure to take the quiz.</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Do the suggested reading.</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If you are having IT issues or cannot log on to the library, contact Online Support on the VLE. </a:t>
            </a: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Please be aware that these skills will be practised throughout the course, so if you are not 100% confident, don’t worry, you will have plenty of chances to practise. If you do feel confident, that’s great – by the end of the course you will be an expert!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buNone/>
            </a:pP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GB" dirty="0"/>
          </a:p>
        </p:txBody>
      </p:sp>
    </p:spTree>
    <p:extLst>
      <p:ext uri="{BB962C8B-B14F-4D97-AF65-F5344CB8AC3E}">
        <p14:creationId xmlns:p14="http://schemas.microsoft.com/office/powerpoint/2010/main" val="2375280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5ACE-3600-4068-84BD-26E1289DB61B}"/>
              </a:ext>
            </a:extLst>
          </p:cNvPr>
          <p:cNvSpPr>
            <a:spLocks noGrp="1"/>
          </p:cNvSpPr>
          <p:nvPr>
            <p:ph type="title"/>
          </p:nvPr>
        </p:nvSpPr>
        <p:spPr/>
        <p:txBody>
          <a:bodyPr/>
          <a:lstStyle/>
          <a:p>
            <a:r>
              <a:rPr lang="en-GB"/>
              <a:t>Q&amp;A</a:t>
            </a:r>
          </a:p>
        </p:txBody>
      </p:sp>
      <p:sp>
        <p:nvSpPr>
          <p:cNvPr id="3" name="Content Placeholder 2">
            <a:extLst>
              <a:ext uri="{FF2B5EF4-FFF2-40B4-BE49-F238E27FC236}">
                <a16:creationId xmlns:a16="http://schemas.microsoft.com/office/drawing/2014/main" id="{B0D91FB9-B217-4811-B802-D806101E28D3}"/>
              </a:ext>
            </a:extLst>
          </p:cNvPr>
          <p:cNvSpPr>
            <a:spLocks noGrp="1"/>
          </p:cNvSpPr>
          <p:nvPr>
            <p:ph idx="1"/>
          </p:nvPr>
        </p:nvSpPr>
        <p:spPr/>
        <p:txBody>
          <a:bodyPr/>
          <a:lstStyle/>
          <a:p>
            <a:r>
              <a:rPr lang="en-GB"/>
              <a:t>Now is your opportunity to ask any questions. </a:t>
            </a:r>
          </a:p>
        </p:txBody>
      </p:sp>
    </p:spTree>
    <p:extLst>
      <p:ext uri="{BB962C8B-B14F-4D97-AF65-F5344CB8AC3E}">
        <p14:creationId xmlns:p14="http://schemas.microsoft.com/office/powerpoint/2010/main" val="2970012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D1459-CDB1-419F-B496-858432E94F09}"/>
              </a:ext>
            </a:extLst>
          </p:cNvPr>
          <p:cNvSpPr>
            <a:spLocks noGrp="1"/>
          </p:cNvSpPr>
          <p:nvPr>
            <p:ph type="title"/>
          </p:nvPr>
        </p:nvSpPr>
        <p:spPr/>
        <p:txBody>
          <a:bodyPr/>
          <a:lstStyle/>
          <a:p>
            <a:r>
              <a:rPr lang="en-GB" dirty="0">
                <a:latin typeface="ARU Raisonne DemiBold"/>
              </a:rPr>
              <a:t>Activity 9: Quiz</a:t>
            </a:r>
            <a:endParaRPr lang="en-GB" dirty="0"/>
          </a:p>
        </p:txBody>
      </p:sp>
      <p:sp>
        <p:nvSpPr>
          <p:cNvPr id="3" name="Content Placeholder 2">
            <a:extLst>
              <a:ext uri="{FF2B5EF4-FFF2-40B4-BE49-F238E27FC236}">
                <a16:creationId xmlns:a16="http://schemas.microsoft.com/office/drawing/2014/main" id="{4AC8BAEA-F656-43DF-8AFD-780A39C94F2C}"/>
              </a:ext>
            </a:extLst>
          </p:cNvPr>
          <p:cNvSpPr>
            <a:spLocks noGrp="1"/>
          </p:cNvSpPr>
          <p:nvPr>
            <p:ph idx="1"/>
          </p:nvPr>
        </p:nvSpPr>
        <p:spPr/>
        <p:txBody>
          <a:bodyPr/>
          <a:lstStyle/>
          <a:p>
            <a:r>
              <a:rPr lang="en-GB" dirty="0"/>
              <a:t>Take the quiz on the VLE about reliable and academic sources</a:t>
            </a:r>
          </a:p>
        </p:txBody>
      </p:sp>
    </p:spTree>
    <p:extLst>
      <p:ext uri="{BB962C8B-B14F-4D97-AF65-F5344CB8AC3E}">
        <p14:creationId xmlns:p14="http://schemas.microsoft.com/office/powerpoint/2010/main" val="104378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Homework</a:t>
            </a:r>
          </a:p>
        </p:txBody>
      </p:sp>
      <p:sp>
        <p:nvSpPr>
          <p:cNvPr id="3" name="Content Placeholder 2"/>
          <p:cNvSpPr>
            <a:spLocks noGrp="1"/>
          </p:cNvSpPr>
          <p:nvPr>
            <p:ph idx="1"/>
          </p:nvPr>
        </p:nvSpPr>
        <p:spPr>
          <a:xfrm>
            <a:off x="838200" y="1825625"/>
            <a:ext cx="9361602" cy="4351338"/>
          </a:xfrm>
        </p:spPr>
        <p:txBody>
          <a:bodyPr vert="horz" lIns="91440" tIns="45720" rIns="91440" bIns="45720" rtlCol="0" anchor="t">
            <a:normAutofit/>
          </a:bodyPr>
          <a:lstStyle/>
          <a:p>
            <a:r>
              <a:rPr lang="en-GB" b="1" dirty="0">
                <a:latin typeface="Raleway"/>
              </a:rPr>
              <a:t>Reading: </a:t>
            </a:r>
            <a:r>
              <a:rPr lang="en-GB" dirty="0">
                <a:latin typeface="Raleway"/>
              </a:rPr>
              <a:t>How do you decide what to read? Godfrey p.8-17</a:t>
            </a:r>
          </a:p>
          <a:p>
            <a:endParaRPr lang="en-GB" b="1" dirty="0">
              <a:latin typeface="Raleway"/>
            </a:endParaRPr>
          </a:p>
          <a:p>
            <a:r>
              <a:rPr lang="en-US" dirty="0">
                <a:latin typeface="Raleway"/>
              </a:rPr>
              <a:t>Resolve any outstanding IT issues</a:t>
            </a:r>
          </a:p>
          <a:p>
            <a:endParaRPr lang="en-US" dirty="0">
              <a:latin typeface="Raleway"/>
            </a:endParaRPr>
          </a:p>
          <a:p>
            <a:r>
              <a:rPr lang="en-US" dirty="0">
                <a:latin typeface="Raleway"/>
              </a:rPr>
              <a:t>Link Google Scholar to your library account. </a:t>
            </a:r>
          </a:p>
          <a:p>
            <a:endParaRPr lang="en-US" dirty="0">
              <a:latin typeface="Raleway"/>
            </a:endParaRPr>
          </a:p>
          <a:p>
            <a:r>
              <a:rPr lang="en-US" dirty="0">
                <a:latin typeface="Raleway"/>
              </a:rPr>
              <a:t>Finish the quiz</a:t>
            </a:r>
          </a:p>
        </p:txBody>
      </p:sp>
    </p:spTree>
    <p:extLst>
      <p:ext uri="{BB962C8B-B14F-4D97-AF65-F5344CB8AC3E}">
        <p14:creationId xmlns:p14="http://schemas.microsoft.com/office/powerpoint/2010/main" val="2080302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an academic source?</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GB" dirty="0"/>
              <a:t>An academic source is one which has been peer reviewed (checked by experts before publication).</a:t>
            </a:r>
          </a:p>
          <a:p>
            <a:pPr>
              <a:buFont typeface="Wingdings" panose="05000000000000000000" pitchFamily="2" charset="2"/>
              <a:buChar char="§"/>
            </a:pPr>
            <a:r>
              <a:rPr lang="en-GB" dirty="0"/>
              <a:t>An academic source often refers to research and may have in-text citations and a reference list. </a:t>
            </a:r>
          </a:p>
          <a:p>
            <a:pPr>
              <a:buFont typeface="Wingdings" panose="05000000000000000000" pitchFamily="2" charset="2"/>
              <a:buChar char="§"/>
            </a:pPr>
            <a:endParaRPr lang="en-GB" dirty="0"/>
          </a:p>
          <a:p>
            <a:pPr>
              <a:buFont typeface="Wingdings" panose="05000000000000000000" pitchFamily="2" charset="2"/>
              <a:buChar char="§"/>
            </a:pPr>
            <a:r>
              <a:rPr lang="en-GB" dirty="0"/>
              <a:t>Examples of academic sources include:</a:t>
            </a:r>
          </a:p>
          <a:p>
            <a:pPr>
              <a:buFont typeface="Wingdings" panose="05000000000000000000" pitchFamily="2" charset="2"/>
              <a:buChar char="§"/>
            </a:pPr>
            <a:endParaRPr lang="en-GB" dirty="0"/>
          </a:p>
          <a:p>
            <a:pPr lvl="1">
              <a:buFont typeface="Wingdings" panose="05000000000000000000" pitchFamily="2" charset="2"/>
              <a:buChar char="§"/>
            </a:pPr>
            <a:r>
              <a:rPr lang="en-GB" dirty="0"/>
              <a:t>Books</a:t>
            </a:r>
          </a:p>
          <a:p>
            <a:pPr lvl="1">
              <a:buFont typeface="Wingdings" panose="05000000000000000000" pitchFamily="2" charset="2"/>
              <a:buChar char="§"/>
            </a:pPr>
            <a:r>
              <a:rPr lang="en-GB" dirty="0"/>
              <a:t>Journal articles</a:t>
            </a:r>
          </a:p>
          <a:p>
            <a:pPr marL="457200" lvl="1" indent="0">
              <a:buNone/>
            </a:pPr>
            <a:endParaRPr lang="en-GB" dirty="0"/>
          </a:p>
        </p:txBody>
      </p:sp>
    </p:spTree>
    <p:extLst>
      <p:ext uri="{BB962C8B-B14F-4D97-AF65-F5344CB8AC3E}">
        <p14:creationId xmlns:p14="http://schemas.microsoft.com/office/powerpoint/2010/main" val="1577211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 a reliable source the same as an academic source?</a:t>
            </a:r>
          </a:p>
        </p:txBody>
      </p:sp>
      <p:sp>
        <p:nvSpPr>
          <p:cNvPr id="3" name="Content Placeholder 2"/>
          <p:cNvSpPr>
            <a:spLocks noGrp="1"/>
          </p:cNvSpPr>
          <p:nvPr>
            <p:ph idx="1"/>
          </p:nvPr>
        </p:nvSpPr>
        <p:spPr>
          <a:xfrm>
            <a:off x="838200" y="1825624"/>
            <a:ext cx="10515600" cy="4385705"/>
          </a:xfrm>
        </p:spPr>
        <p:txBody>
          <a:bodyPr>
            <a:normAutofit fontScale="70000" lnSpcReduction="20000"/>
          </a:bodyPr>
          <a:lstStyle/>
          <a:p>
            <a:pPr>
              <a:lnSpc>
                <a:spcPct val="100000"/>
              </a:lnSpc>
              <a:buFont typeface="Wingdings" panose="05000000000000000000" pitchFamily="2" charset="2"/>
              <a:buChar char="§"/>
            </a:pPr>
            <a:r>
              <a:rPr lang="en-GB" dirty="0">
                <a:latin typeface="+mn-lt"/>
              </a:rPr>
              <a:t>Academic sources are reliable, but not all reliable sources are academic.</a:t>
            </a:r>
          </a:p>
          <a:p>
            <a:pPr>
              <a:lnSpc>
                <a:spcPct val="100000"/>
              </a:lnSpc>
              <a:buFont typeface="Wingdings" panose="05000000000000000000" pitchFamily="2" charset="2"/>
              <a:buChar char="§"/>
            </a:pPr>
            <a:r>
              <a:rPr lang="en-GB" dirty="0">
                <a:latin typeface="+mn-lt"/>
              </a:rPr>
              <a:t>Many sources have not been peer reviewed and so are not considered to be academic, such as:</a:t>
            </a:r>
          </a:p>
          <a:p>
            <a:pPr>
              <a:lnSpc>
                <a:spcPct val="100000"/>
              </a:lnSpc>
              <a:buFont typeface="Wingdings" panose="05000000000000000000" pitchFamily="2" charset="2"/>
              <a:buChar char="§"/>
            </a:pPr>
            <a:endParaRPr lang="en-GB" dirty="0">
              <a:latin typeface="+mn-lt"/>
            </a:endParaRPr>
          </a:p>
          <a:p>
            <a:pPr>
              <a:lnSpc>
                <a:spcPct val="100000"/>
              </a:lnSpc>
              <a:buFont typeface="Wingdings" panose="05000000000000000000" pitchFamily="2" charset="2"/>
              <a:buChar char="§"/>
            </a:pPr>
            <a:r>
              <a:rPr lang="en-GB" dirty="0">
                <a:latin typeface="+mn-lt"/>
              </a:rPr>
              <a:t>Reputable news broadcasters such as: BBC</a:t>
            </a:r>
          </a:p>
          <a:p>
            <a:pPr>
              <a:lnSpc>
                <a:spcPct val="100000"/>
              </a:lnSpc>
              <a:buFont typeface="Wingdings" panose="05000000000000000000" pitchFamily="2" charset="2"/>
              <a:buChar char="§"/>
            </a:pPr>
            <a:r>
              <a:rPr lang="en-GB" dirty="0">
                <a:latin typeface="+mn-lt"/>
              </a:rPr>
              <a:t>Broadsheet newspapers (The Guardian, The Times, The Independent)</a:t>
            </a:r>
          </a:p>
          <a:p>
            <a:pPr>
              <a:lnSpc>
                <a:spcPct val="100000"/>
              </a:lnSpc>
              <a:buFont typeface="Wingdings" panose="05000000000000000000" pitchFamily="2" charset="2"/>
              <a:buChar char="§"/>
            </a:pPr>
            <a:r>
              <a:rPr lang="en-GB" dirty="0">
                <a:latin typeface="+mn-lt"/>
              </a:rPr>
              <a:t>Quality Magazines (New Scientist, News Week, The Economist) </a:t>
            </a:r>
          </a:p>
          <a:p>
            <a:pPr>
              <a:lnSpc>
                <a:spcPct val="100000"/>
              </a:lnSpc>
              <a:buFont typeface="Wingdings" panose="05000000000000000000" pitchFamily="2" charset="2"/>
              <a:buChar char="§"/>
            </a:pPr>
            <a:r>
              <a:rPr lang="en-GB" dirty="0">
                <a:latin typeface="+mn-lt"/>
              </a:rPr>
              <a:t>Trade Publications and Company Website</a:t>
            </a:r>
          </a:p>
          <a:p>
            <a:pPr>
              <a:lnSpc>
                <a:spcPct val="100000"/>
              </a:lnSpc>
              <a:buFont typeface="Wingdings" panose="05000000000000000000" pitchFamily="2" charset="2"/>
              <a:buChar char="§"/>
            </a:pPr>
            <a:r>
              <a:rPr lang="en-GB" dirty="0">
                <a:latin typeface="+mn-lt"/>
              </a:rPr>
              <a:t>Reports</a:t>
            </a:r>
          </a:p>
          <a:p>
            <a:pPr>
              <a:lnSpc>
                <a:spcPct val="100000"/>
              </a:lnSpc>
              <a:buFont typeface="Wingdings" panose="05000000000000000000" pitchFamily="2" charset="2"/>
              <a:buChar char="§"/>
            </a:pPr>
            <a:r>
              <a:rPr lang="en-GB" dirty="0">
                <a:latin typeface="+mn-lt"/>
              </a:rPr>
              <a:t>Websites</a:t>
            </a:r>
          </a:p>
          <a:p>
            <a:pPr>
              <a:lnSpc>
                <a:spcPct val="100000"/>
              </a:lnSpc>
              <a:buFont typeface="Wingdings" panose="05000000000000000000" pitchFamily="2" charset="2"/>
              <a:buChar char="§"/>
            </a:pPr>
            <a:endParaRPr lang="en-GB" dirty="0">
              <a:latin typeface="+mn-lt"/>
            </a:endParaRPr>
          </a:p>
          <a:p>
            <a:pPr>
              <a:lnSpc>
                <a:spcPct val="100000"/>
              </a:lnSpc>
              <a:buFont typeface="Wingdings" panose="05000000000000000000" pitchFamily="2" charset="2"/>
              <a:buChar char="§"/>
            </a:pPr>
            <a:r>
              <a:rPr lang="en-GB" dirty="0">
                <a:latin typeface="+mn-lt"/>
              </a:rPr>
              <a:t>At this level of your studies, you can still use these sources, however, as you progress, you should rely on them less and less. </a:t>
            </a:r>
          </a:p>
          <a:p>
            <a:pPr>
              <a:lnSpc>
                <a:spcPct val="100000"/>
              </a:lnSpc>
              <a:buFont typeface="Wingdings" panose="05000000000000000000" pitchFamily="2" charset="2"/>
              <a:buChar char="§"/>
            </a:pPr>
            <a:endParaRPr lang="en-GB" b="1" dirty="0">
              <a:latin typeface="+mn-lt"/>
            </a:endParaRPr>
          </a:p>
        </p:txBody>
      </p:sp>
    </p:spTree>
    <p:extLst>
      <p:ext uri="{BB962C8B-B14F-4D97-AF65-F5344CB8AC3E}">
        <p14:creationId xmlns:p14="http://schemas.microsoft.com/office/powerpoint/2010/main" val="488192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C3E11-933A-4BEA-BF2B-F232C9AE79DD}"/>
              </a:ext>
            </a:extLst>
          </p:cNvPr>
          <p:cNvSpPr>
            <a:spLocks noGrp="1"/>
          </p:cNvSpPr>
          <p:nvPr>
            <p:ph type="title"/>
          </p:nvPr>
        </p:nvSpPr>
        <p:spPr/>
        <p:txBody>
          <a:bodyPr/>
          <a:lstStyle/>
          <a:p>
            <a:r>
              <a:rPr lang="en-GB" dirty="0"/>
              <a:t>Differences between Academic and Reliable Sources</a:t>
            </a:r>
          </a:p>
        </p:txBody>
      </p:sp>
      <p:graphicFrame>
        <p:nvGraphicFramePr>
          <p:cNvPr id="4" name="Table 4">
            <a:extLst>
              <a:ext uri="{FF2B5EF4-FFF2-40B4-BE49-F238E27FC236}">
                <a16:creationId xmlns:a16="http://schemas.microsoft.com/office/drawing/2014/main" id="{6F7E12E3-BEBF-4F87-8748-CFF88653B39D}"/>
              </a:ext>
            </a:extLst>
          </p:cNvPr>
          <p:cNvGraphicFramePr>
            <a:graphicFrameLocks noGrp="1"/>
          </p:cNvGraphicFramePr>
          <p:nvPr>
            <p:ph idx="1"/>
            <p:extLst>
              <p:ext uri="{D42A27DB-BD31-4B8C-83A1-F6EECF244321}">
                <p14:modId xmlns:p14="http://schemas.microsoft.com/office/powerpoint/2010/main" val="3659969454"/>
              </p:ext>
            </p:extLst>
          </p:nvPr>
        </p:nvGraphicFramePr>
        <p:xfrm>
          <a:off x="838200" y="2097474"/>
          <a:ext cx="10515597" cy="293116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739933230"/>
                    </a:ext>
                  </a:extLst>
                </a:gridCol>
                <a:gridCol w="3505199">
                  <a:extLst>
                    <a:ext uri="{9D8B030D-6E8A-4147-A177-3AD203B41FA5}">
                      <a16:colId xmlns:a16="http://schemas.microsoft.com/office/drawing/2014/main" val="2559563117"/>
                    </a:ext>
                  </a:extLst>
                </a:gridCol>
                <a:gridCol w="3505199">
                  <a:extLst>
                    <a:ext uri="{9D8B030D-6E8A-4147-A177-3AD203B41FA5}">
                      <a16:colId xmlns:a16="http://schemas.microsoft.com/office/drawing/2014/main" val="4257061631"/>
                    </a:ext>
                  </a:extLst>
                </a:gridCol>
              </a:tblGrid>
              <a:tr h="370840">
                <a:tc>
                  <a:txBody>
                    <a:bodyPr/>
                    <a:lstStyle/>
                    <a:p>
                      <a:r>
                        <a:rPr lang="en-GB" dirty="0"/>
                        <a:t>Differences</a:t>
                      </a:r>
                    </a:p>
                  </a:txBody>
                  <a:tcPr/>
                </a:tc>
                <a:tc>
                  <a:txBody>
                    <a:bodyPr/>
                    <a:lstStyle/>
                    <a:p>
                      <a:r>
                        <a:rPr lang="en-GB" dirty="0"/>
                        <a:t>Academic</a:t>
                      </a:r>
                    </a:p>
                  </a:txBody>
                  <a:tcPr/>
                </a:tc>
                <a:tc>
                  <a:txBody>
                    <a:bodyPr/>
                    <a:lstStyle/>
                    <a:p>
                      <a:r>
                        <a:rPr lang="en-GB" dirty="0"/>
                        <a:t>Reliable</a:t>
                      </a:r>
                    </a:p>
                  </a:txBody>
                  <a:tcPr/>
                </a:tc>
                <a:extLst>
                  <a:ext uri="{0D108BD9-81ED-4DB2-BD59-A6C34878D82A}">
                    <a16:rowId xmlns:a16="http://schemas.microsoft.com/office/drawing/2014/main" val="2873061430"/>
                  </a:ext>
                </a:extLst>
              </a:tr>
              <a:tr h="370840">
                <a:tc>
                  <a:txBody>
                    <a:bodyPr/>
                    <a:lstStyle/>
                    <a:p>
                      <a:r>
                        <a:rPr lang="en-GB" dirty="0"/>
                        <a:t>Language</a:t>
                      </a:r>
                    </a:p>
                    <a:p>
                      <a:endParaRPr lang="en-GB" dirty="0"/>
                    </a:p>
                  </a:txBody>
                  <a:tcPr/>
                </a:tc>
                <a:tc>
                  <a:txBody>
                    <a:bodyPr/>
                    <a:lstStyle/>
                    <a:p>
                      <a:r>
                        <a:rPr lang="en-GB" dirty="0"/>
                        <a:t>Formal</a:t>
                      </a:r>
                    </a:p>
                    <a:p>
                      <a:endParaRPr lang="en-GB" dirty="0"/>
                    </a:p>
                  </a:txBody>
                  <a:tcPr/>
                </a:tc>
                <a:tc>
                  <a:txBody>
                    <a:bodyPr/>
                    <a:lstStyle/>
                    <a:p>
                      <a:r>
                        <a:rPr lang="en-GB" dirty="0"/>
                        <a:t>Semi-formal</a:t>
                      </a:r>
                    </a:p>
                  </a:txBody>
                  <a:tcPr/>
                </a:tc>
                <a:extLst>
                  <a:ext uri="{0D108BD9-81ED-4DB2-BD59-A6C34878D82A}">
                    <a16:rowId xmlns:a16="http://schemas.microsoft.com/office/drawing/2014/main" val="3119651004"/>
                  </a:ext>
                </a:extLst>
              </a:tr>
              <a:tr h="370840">
                <a:tc>
                  <a:txBody>
                    <a:bodyPr/>
                    <a:lstStyle/>
                    <a:p>
                      <a:r>
                        <a:rPr lang="en-GB" dirty="0"/>
                        <a:t>Audience</a:t>
                      </a:r>
                    </a:p>
                    <a:p>
                      <a:endParaRPr lang="en-GB" dirty="0"/>
                    </a:p>
                  </a:txBody>
                  <a:tcPr/>
                </a:tc>
                <a:tc>
                  <a:txBody>
                    <a:bodyPr/>
                    <a:lstStyle/>
                    <a:p>
                      <a:r>
                        <a:rPr lang="en-GB" dirty="0"/>
                        <a:t>Academics/ students/ professionals</a:t>
                      </a:r>
                    </a:p>
                  </a:txBody>
                  <a:tcPr/>
                </a:tc>
                <a:tc>
                  <a:txBody>
                    <a:bodyPr/>
                    <a:lstStyle/>
                    <a:p>
                      <a:r>
                        <a:rPr lang="en-GB" dirty="0"/>
                        <a:t>The general public</a:t>
                      </a:r>
                    </a:p>
                  </a:txBody>
                  <a:tcPr/>
                </a:tc>
                <a:extLst>
                  <a:ext uri="{0D108BD9-81ED-4DB2-BD59-A6C34878D82A}">
                    <a16:rowId xmlns:a16="http://schemas.microsoft.com/office/drawing/2014/main" val="4246108226"/>
                  </a:ext>
                </a:extLst>
              </a:tr>
              <a:tr h="370840">
                <a:tc>
                  <a:txBody>
                    <a:bodyPr/>
                    <a:lstStyle/>
                    <a:p>
                      <a:r>
                        <a:rPr lang="en-GB" dirty="0"/>
                        <a:t>Sources</a:t>
                      </a:r>
                    </a:p>
                    <a:p>
                      <a:endParaRPr lang="en-GB" dirty="0"/>
                    </a:p>
                  </a:txBody>
                  <a:tcPr/>
                </a:tc>
                <a:tc>
                  <a:txBody>
                    <a:bodyPr/>
                    <a:lstStyle/>
                    <a:p>
                      <a:r>
                        <a:rPr lang="en-GB" dirty="0"/>
                        <a:t>In-text citations and a reference list</a:t>
                      </a:r>
                    </a:p>
                  </a:txBody>
                  <a:tcPr/>
                </a:tc>
                <a:tc>
                  <a:txBody>
                    <a:bodyPr/>
                    <a:lstStyle/>
                    <a:p>
                      <a:r>
                        <a:rPr lang="en-GB" dirty="0"/>
                        <a:t>Perhaps quotes from stakeholders</a:t>
                      </a:r>
                    </a:p>
                  </a:txBody>
                  <a:tcPr/>
                </a:tc>
                <a:extLst>
                  <a:ext uri="{0D108BD9-81ED-4DB2-BD59-A6C34878D82A}">
                    <a16:rowId xmlns:a16="http://schemas.microsoft.com/office/drawing/2014/main" val="2206910285"/>
                  </a:ext>
                </a:extLst>
              </a:tr>
              <a:tr h="370840">
                <a:tc>
                  <a:txBody>
                    <a:bodyPr/>
                    <a:lstStyle/>
                    <a:p>
                      <a:r>
                        <a:rPr lang="en-GB" dirty="0"/>
                        <a:t>Peer-Reviewed</a:t>
                      </a:r>
                    </a:p>
                    <a:p>
                      <a:endParaRPr lang="en-GB" dirty="0"/>
                    </a:p>
                  </a:txBody>
                  <a:tcPr/>
                </a:tc>
                <a:tc>
                  <a:txBody>
                    <a:bodyPr/>
                    <a:lstStyle/>
                    <a:p>
                      <a:r>
                        <a:rPr lang="en-GB" dirty="0"/>
                        <a:t>Checked by other academics</a:t>
                      </a:r>
                    </a:p>
                  </a:txBody>
                  <a:tcPr/>
                </a:tc>
                <a:tc>
                  <a:txBody>
                    <a:bodyPr/>
                    <a:lstStyle/>
                    <a:p>
                      <a:r>
                        <a:rPr lang="en-GB" dirty="0"/>
                        <a:t>May or may not be checked by an editor.</a:t>
                      </a:r>
                    </a:p>
                  </a:txBody>
                  <a:tcPr/>
                </a:tc>
                <a:extLst>
                  <a:ext uri="{0D108BD9-81ED-4DB2-BD59-A6C34878D82A}">
                    <a16:rowId xmlns:a16="http://schemas.microsoft.com/office/drawing/2014/main" val="372504525"/>
                  </a:ext>
                </a:extLst>
              </a:tr>
            </a:tbl>
          </a:graphicData>
        </a:graphic>
      </p:graphicFrame>
    </p:spTree>
    <p:extLst>
      <p:ext uri="{BB962C8B-B14F-4D97-AF65-F5344CB8AC3E}">
        <p14:creationId xmlns:p14="http://schemas.microsoft.com/office/powerpoint/2010/main" val="869880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52B8-E118-4AF9-BB2F-85F07D8F1DFE}"/>
              </a:ext>
            </a:extLst>
          </p:cNvPr>
          <p:cNvSpPr>
            <a:spLocks noGrp="1"/>
          </p:cNvSpPr>
          <p:nvPr>
            <p:ph type="title"/>
          </p:nvPr>
        </p:nvSpPr>
        <p:spPr/>
        <p:txBody>
          <a:bodyPr/>
          <a:lstStyle/>
          <a:p>
            <a:r>
              <a:rPr lang="en-GB" dirty="0"/>
              <a:t>Academic Language</a:t>
            </a:r>
          </a:p>
        </p:txBody>
      </p:sp>
      <p:sp>
        <p:nvSpPr>
          <p:cNvPr id="3" name="Content Placeholder 2">
            <a:extLst>
              <a:ext uri="{FF2B5EF4-FFF2-40B4-BE49-F238E27FC236}">
                <a16:creationId xmlns:a16="http://schemas.microsoft.com/office/drawing/2014/main" id="{3985A9D0-6191-47C7-9565-68B533D0B975}"/>
              </a:ext>
            </a:extLst>
          </p:cNvPr>
          <p:cNvSpPr>
            <a:spLocks noGrp="1"/>
          </p:cNvSpPr>
          <p:nvPr>
            <p:ph idx="1"/>
          </p:nvPr>
        </p:nvSpPr>
        <p:spPr>
          <a:xfrm>
            <a:off x="838200" y="1301578"/>
            <a:ext cx="10515600" cy="5556422"/>
          </a:xfrm>
        </p:spPr>
        <p:txBody>
          <a:bodyPr>
            <a:normAutofit fontScale="92500" lnSpcReduction="10000"/>
          </a:bodyPr>
          <a:lstStyle/>
          <a:p>
            <a:r>
              <a:rPr lang="en-GB" dirty="0"/>
              <a:t>Academic sources are mainly written in an academic style. We will study more about academic style next trimester. </a:t>
            </a:r>
          </a:p>
          <a:p>
            <a:pPr marL="0" indent="0">
              <a:buNone/>
            </a:pPr>
            <a:endParaRPr lang="en-GB" dirty="0"/>
          </a:p>
          <a:p>
            <a:r>
              <a:rPr lang="en-GB" dirty="0"/>
              <a:t>The main characteristics of academic style include:</a:t>
            </a:r>
          </a:p>
          <a:p>
            <a:endParaRPr lang="en-GB" dirty="0"/>
          </a:p>
          <a:p>
            <a:pPr marL="457200" lvl="1" indent="0">
              <a:buNone/>
            </a:pPr>
            <a:r>
              <a:rPr lang="en-GB" dirty="0"/>
              <a:t>1. No personal language e.g. ‘we’ ‘you’</a:t>
            </a:r>
          </a:p>
          <a:p>
            <a:pPr marL="457200" lvl="1" indent="0">
              <a:buNone/>
            </a:pPr>
            <a:r>
              <a:rPr lang="en-GB" dirty="0">
                <a:solidFill>
                  <a:srgbClr val="FF0000"/>
                </a:solidFill>
              </a:rPr>
              <a:t>‘This article will examine …..’ </a:t>
            </a:r>
            <a:r>
              <a:rPr lang="en-GB" u="sng" dirty="0">
                <a:solidFill>
                  <a:srgbClr val="FF0000"/>
                </a:solidFill>
              </a:rPr>
              <a:t>NOT</a:t>
            </a:r>
            <a:r>
              <a:rPr lang="en-GB" dirty="0">
                <a:solidFill>
                  <a:srgbClr val="FF0000"/>
                </a:solidFill>
              </a:rPr>
              <a:t> ‘We will examine’ </a:t>
            </a:r>
          </a:p>
          <a:p>
            <a:pPr marL="457200" lvl="1" indent="0">
              <a:buNone/>
            </a:pPr>
            <a:r>
              <a:rPr lang="en-GB" dirty="0"/>
              <a:t>2. No idioms </a:t>
            </a:r>
          </a:p>
          <a:p>
            <a:pPr marL="457200" lvl="1" indent="0">
              <a:buNone/>
            </a:pPr>
            <a:r>
              <a:rPr lang="en-GB" dirty="0">
                <a:solidFill>
                  <a:srgbClr val="FF0000"/>
                </a:solidFill>
              </a:rPr>
              <a:t>‘There are two main advantages and disadvantages’ </a:t>
            </a:r>
            <a:r>
              <a:rPr lang="en-GB" u="sng" dirty="0">
                <a:solidFill>
                  <a:srgbClr val="FF0000"/>
                </a:solidFill>
              </a:rPr>
              <a:t>NOT</a:t>
            </a:r>
            <a:r>
              <a:rPr lang="en-GB" dirty="0">
                <a:solidFill>
                  <a:srgbClr val="FF0000"/>
                </a:solidFill>
              </a:rPr>
              <a:t> ‘Every coin has two sides.’</a:t>
            </a:r>
          </a:p>
          <a:p>
            <a:pPr marL="457200" lvl="1" indent="0">
              <a:buNone/>
            </a:pPr>
            <a:r>
              <a:rPr lang="en-GB" dirty="0"/>
              <a:t>3. No contractions</a:t>
            </a:r>
          </a:p>
          <a:p>
            <a:pPr marL="457200" lvl="1" indent="0">
              <a:buNone/>
            </a:pPr>
            <a:r>
              <a:rPr lang="en-GB" dirty="0">
                <a:solidFill>
                  <a:srgbClr val="FF0000"/>
                </a:solidFill>
              </a:rPr>
              <a:t>‘Do not use contractions.’ </a:t>
            </a:r>
            <a:r>
              <a:rPr lang="en-GB" u="sng" dirty="0">
                <a:solidFill>
                  <a:srgbClr val="FF0000"/>
                </a:solidFill>
              </a:rPr>
              <a:t>NOT</a:t>
            </a:r>
            <a:r>
              <a:rPr lang="en-GB" dirty="0">
                <a:solidFill>
                  <a:srgbClr val="FF0000"/>
                </a:solidFill>
              </a:rPr>
              <a:t> ‘Don’t use contractions’</a:t>
            </a:r>
          </a:p>
          <a:p>
            <a:pPr marL="457200" lvl="1" indent="0">
              <a:buNone/>
            </a:pPr>
            <a:r>
              <a:rPr lang="en-GB" dirty="0"/>
              <a:t>4. Use of cautious language.</a:t>
            </a:r>
          </a:p>
          <a:p>
            <a:pPr marL="457200" lvl="1" indent="0">
              <a:buNone/>
            </a:pPr>
            <a:r>
              <a:rPr lang="en-GB" dirty="0">
                <a:solidFill>
                  <a:srgbClr val="FF0000"/>
                </a:solidFill>
              </a:rPr>
              <a:t>‘Use of academic language is likely to indicate an academic source.’ </a:t>
            </a:r>
            <a:r>
              <a:rPr lang="en-GB" u="sng" dirty="0">
                <a:solidFill>
                  <a:srgbClr val="FF0000"/>
                </a:solidFill>
              </a:rPr>
              <a:t>NOT</a:t>
            </a:r>
            <a:r>
              <a:rPr lang="en-GB" dirty="0">
                <a:solidFill>
                  <a:srgbClr val="FF0000"/>
                </a:solidFill>
              </a:rPr>
              <a:t> ‘Use of academic language indicates an academic source.’ </a:t>
            </a:r>
          </a:p>
          <a:p>
            <a:endParaRPr lang="en-GB" dirty="0"/>
          </a:p>
          <a:p>
            <a:endParaRPr lang="en-GB" dirty="0"/>
          </a:p>
        </p:txBody>
      </p:sp>
    </p:spTree>
    <p:extLst>
      <p:ext uri="{BB962C8B-B14F-4D97-AF65-F5344CB8AC3E}">
        <p14:creationId xmlns:p14="http://schemas.microsoft.com/office/powerpoint/2010/main" val="2114666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Activity 2: Identifying academic/ reliable/unreliable sources.</a:t>
            </a:r>
          </a:p>
        </p:txBody>
      </p:sp>
      <p:sp>
        <p:nvSpPr>
          <p:cNvPr id="3" name="Content Placeholder 2"/>
          <p:cNvSpPr>
            <a:spLocks noGrp="1"/>
          </p:cNvSpPr>
          <p:nvPr>
            <p:ph idx="1"/>
          </p:nvPr>
        </p:nvSpPr>
        <p:spPr>
          <a:xfrm>
            <a:off x="609600" y="1631092"/>
            <a:ext cx="10972800" cy="4563762"/>
          </a:xfrm>
        </p:spPr>
        <p:txBody>
          <a:bodyPr vert="horz" lIns="91440" tIns="45720" rIns="91440" bIns="45720" rtlCol="0" anchor="t">
            <a:normAutofit fontScale="70000" lnSpcReduction="20000"/>
          </a:bodyPr>
          <a:lstStyle/>
          <a:p>
            <a:pPr marL="0" indent="0">
              <a:buNone/>
            </a:pPr>
            <a:endParaRPr lang="en-GB" dirty="0"/>
          </a:p>
          <a:p>
            <a:pPr marL="0" indent="0">
              <a:buNone/>
            </a:pPr>
            <a:r>
              <a:rPr lang="en-GB" dirty="0"/>
              <a:t>Turn to Activity 2 on your handout and identify whether the source is academic, reliable or unreliable.</a:t>
            </a:r>
          </a:p>
          <a:p>
            <a:pPr marL="0" indent="0">
              <a:buNone/>
            </a:pPr>
            <a:endParaRPr lang="en-GB" dirty="0"/>
          </a:p>
          <a:p>
            <a:pPr marL="0" indent="0">
              <a:buNone/>
            </a:pPr>
            <a:r>
              <a:rPr lang="en-GB" dirty="0"/>
              <a:t>Use the following questions to help you:</a:t>
            </a:r>
          </a:p>
          <a:p>
            <a:pPr marL="0" indent="0">
              <a:buNone/>
            </a:pPr>
            <a:endParaRPr lang="en-GB" dirty="0"/>
          </a:p>
          <a:p>
            <a:pPr marL="514350" indent="-514350">
              <a:buAutoNum type="arabicPeriod"/>
            </a:pPr>
            <a:r>
              <a:rPr lang="en-GB" dirty="0"/>
              <a:t>Who is the author? What does this tell you?</a:t>
            </a:r>
          </a:p>
          <a:p>
            <a:pPr marL="514350" indent="-514350">
              <a:buAutoNum type="arabicPeriod"/>
            </a:pPr>
            <a:r>
              <a:rPr lang="en-GB" dirty="0"/>
              <a:t>When was it written? What does this tell you?</a:t>
            </a:r>
          </a:p>
          <a:p>
            <a:pPr marL="514350" indent="-514350">
              <a:buAutoNum type="arabicPeriod"/>
            </a:pPr>
            <a:r>
              <a:rPr lang="en-GB" dirty="0"/>
              <a:t>Has the source been peer reviewed? What does this tell you?</a:t>
            </a:r>
          </a:p>
          <a:p>
            <a:pPr marL="514350" indent="-514350">
              <a:buAutoNum type="arabicPeriod"/>
            </a:pPr>
            <a:r>
              <a:rPr lang="en-GB" dirty="0"/>
              <a:t>Does the source have in-text citations and a reference list? What does this tell you?</a:t>
            </a:r>
          </a:p>
          <a:p>
            <a:pPr marL="514350" indent="-514350">
              <a:buAutoNum type="arabicPeriod"/>
            </a:pPr>
            <a:r>
              <a:rPr lang="en-GB" dirty="0"/>
              <a:t>How formal is the language? What does this tell you?</a:t>
            </a:r>
          </a:p>
          <a:p>
            <a:pPr marL="514350" indent="-514350">
              <a:buAutoNum type="arabicPeriod"/>
            </a:pPr>
            <a:r>
              <a:rPr lang="en-GB" dirty="0"/>
              <a:t>Could the source be biased? How do you know?</a:t>
            </a:r>
          </a:p>
          <a:p>
            <a:pPr marL="514350" indent="-514350">
              <a:buAutoNum type="arabicPeriod"/>
            </a:pPr>
            <a:r>
              <a:rPr lang="en-GB" dirty="0"/>
              <a:t>Is the source academic, reliable, or unreliable?</a:t>
            </a:r>
          </a:p>
          <a:p>
            <a:pPr marL="514350" indent="-514350">
              <a:buAutoNum type="arabicPeriod"/>
            </a:pPr>
            <a:endParaRPr lang="en-GB" dirty="0"/>
          </a:p>
          <a:p>
            <a:pPr marL="514350" indent="-514350">
              <a:buAutoNum type="arabicPeriod"/>
            </a:pPr>
            <a:endParaRPr lang="en-GB" dirty="0"/>
          </a:p>
          <a:p>
            <a:pPr marL="0" indent="0">
              <a:buNone/>
            </a:pPr>
            <a:endParaRPr lang="en-GB" dirty="0"/>
          </a:p>
        </p:txBody>
      </p:sp>
    </p:spTree>
    <p:extLst>
      <p:ext uri="{BB962C8B-B14F-4D97-AF65-F5344CB8AC3E}">
        <p14:creationId xmlns:p14="http://schemas.microsoft.com/office/powerpoint/2010/main" val="2415662236"/>
      </p:ext>
    </p:extLst>
  </p:cSld>
  <p:clrMapOvr>
    <a:masterClrMapping/>
  </p:clrMapOvr>
</p:sld>
</file>

<file path=ppt/theme/theme1.xml><?xml version="1.0" encoding="utf-8"?>
<a:theme xmlns:a="http://schemas.openxmlformats.org/drawingml/2006/main" name="1_staff_template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g_Sourcesans_accessible" id="{146EB8F1-4D31-3B4D-94F9-5667C4D8A19E}" vid="{E7EE4C16-91E2-D945-981E-78AC9ABAFA11}"/>
    </a:ext>
  </a:extLst>
</a:theme>
</file>

<file path=ppt/theme/theme2.xml><?xml version="1.0" encoding="utf-8"?>
<a:theme xmlns:a="http://schemas.openxmlformats.org/drawingml/2006/main" name="2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E18F76D1-64CC-194D-AE7A-748264969F73}"/>
    </a:ext>
  </a:extLst>
</a:theme>
</file>

<file path=ppt/theme/theme3.xml><?xml version="1.0" encoding="utf-8"?>
<a:theme xmlns:a="http://schemas.openxmlformats.org/drawingml/2006/main" name="2_staff_template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g_Sourcesans_accessible" id="{146EB8F1-4D31-3B4D-94F9-5667C4D8A19E}" vid="{E7EE4C16-91E2-D945-981E-78AC9ABAFA11}"/>
    </a:ext>
  </a:extLst>
</a:theme>
</file>

<file path=ppt/theme/theme4.xml><?xml version="1.0" encoding="utf-8"?>
<a:theme xmlns:a="http://schemas.openxmlformats.org/drawingml/2006/main" name="5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75FAC93E-A26F-3241-BA46-DEED47B52DDE}"/>
    </a:ext>
  </a:extLst>
</a:theme>
</file>

<file path=ppt/theme/theme5.xml><?xml version="1.0" encoding="utf-8"?>
<a:theme xmlns:a="http://schemas.openxmlformats.org/drawingml/2006/main" name="3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F31109E8-2D50-334C-B5FF-1B95CD1B0FB3}"/>
    </a:ext>
  </a:extLst>
</a:theme>
</file>

<file path=ppt/theme/theme6.xml><?xml version="1.0" encoding="utf-8"?>
<a:theme xmlns:a="http://schemas.openxmlformats.org/drawingml/2006/main" name="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86F8335C-085D-E944-9A21-CA3CB8BD4484}"/>
    </a:ext>
  </a:extLst>
</a:theme>
</file>

<file path=ppt/theme/theme7.xml><?xml version="1.0" encoding="utf-8"?>
<a:theme xmlns:a="http://schemas.openxmlformats.org/drawingml/2006/main" name="1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0534CDA4-EA1B-C842-8FF4-88C2717F7318}"/>
    </a:ext>
  </a:extLst>
</a:theme>
</file>

<file path=ppt/theme/theme8.xml><?xml version="1.0" encoding="utf-8"?>
<a:theme xmlns:a="http://schemas.openxmlformats.org/drawingml/2006/main" name="4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EC4212CE-6235-AA4D-B53A-0A91C1307EE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3979</TotalTime>
  <Words>2934</Words>
  <Application>Microsoft Office PowerPoint</Application>
  <PresentationFormat>Widescreen</PresentationFormat>
  <Paragraphs>308</Paragraphs>
  <Slides>45</Slides>
  <Notes>1</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45</vt:i4>
      </vt:variant>
    </vt:vector>
  </HeadingPairs>
  <TitlesOfParts>
    <vt:vector size="65" baseType="lpstr">
      <vt:lpstr>Arial</vt:lpstr>
      <vt:lpstr>ARU Raisonne DemiBold</vt:lpstr>
      <vt:lpstr>Calibri</vt:lpstr>
      <vt:lpstr>Calibri Light</vt:lpstr>
      <vt:lpstr>Garamond</vt:lpstr>
      <vt:lpstr>Georgia</vt:lpstr>
      <vt:lpstr>Open Sans</vt:lpstr>
      <vt:lpstr>Raleway</vt:lpstr>
      <vt:lpstr>Source Sans Pro</vt:lpstr>
      <vt:lpstr>Stag Medium</vt:lpstr>
      <vt:lpstr>Times New Roman</vt:lpstr>
      <vt:lpstr>Wingdings</vt:lpstr>
      <vt:lpstr>1_staff_template_ppt</vt:lpstr>
      <vt:lpstr>2_ARU Brand</vt:lpstr>
      <vt:lpstr>2_staff_template_ppt</vt:lpstr>
      <vt:lpstr>5_ARU Brand</vt:lpstr>
      <vt:lpstr>3_ARU Brand</vt:lpstr>
      <vt:lpstr>ARU Brand</vt:lpstr>
      <vt:lpstr>1_ARU Brand</vt:lpstr>
      <vt:lpstr>4_ARU Brand</vt:lpstr>
      <vt:lpstr>Reliable v Academic Sources</vt:lpstr>
      <vt:lpstr>Learning Outcomes</vt:lpstr>
      <vt:lpstr>Articulation</vt:lpstr>
      <vt:lpstr>Activity 1: Self-Assessment</vt:lpstr>
      <vt:lpstr>What is an academic source?</vt:lpstr>
      <vt:lpstr>Is a reliable source the same as an academic source?</vt:lpstr>
      <vt:lpstr>Differences between Academic and Reliable Sources</vt:lpstr>
      <vt:lpstr>Academic Language</vt:lpstr>
      <vt:lpstr>Activity 2: Identifying academic/ reliable/unreliable sources.</vt:lpstr>
      <vt:lpstr>Activity 2: Answers- Source 1</vt:lpstr>
      <vt:lpstr>Activity 2 – Answers- Source 1 continued</vt:lpstr>
      <vt:lpstr>Activity 2: Answers- Source 2</vt:lpstr>
      <vt:lpstr>Activity 2: Answers -Source 2 Continued</vt:lpstr>
      <vt:lpstr>Activity 2: Answers- Source 3</vt:lpstr>
      <vt:lpstr>Activity 2: Answers- Source 3 continued</vt:lpstr>
      <vt:lpstr>Why Use the Digital Library?</vt:lpstr>
      <vt:lpstr>Accessing the digital library</vt:lpstr>
      <vt:lpstr>Library Access via the VLE</vt:lpstr>
      <vt:lpstr> Use your key words and select source</vt:lpstr>
      <vt:lpstr>Search results</vt:lpstr>
      <vt:lpstr>Click on the source</vt:lpstr>
      <vt:lpstr>PowerPoint Presentation</vt:lpstr>
      <vt:lpstr>To open a source use your e-vision login. You were sent this in an email.</vt:lpstr>
      <vt:lpstr>Troubleshooting</vt:lpstr>
      <vt:lpstr>Bookmarking on your device</vt:lpstr>
      <vt:lpstr>Seeing your pins</vt:lpstr>
      <vt:lpstr>Google Scholar</vt:lpstr>
      <vt:lpstr>Set up Google Scholar</vt:lpstr>
      <vt:lpstr>Activity 3: Your turn </vt:lpstr>
      <vt:lpstr>Into Action</vt:lpstr>
      <vt:lpstr>Activity 4: Discussion Questions</vt:lpstr>
      <vt:lpstr>Share your answers with the class</vt:lpstr>
      <vt:lpstr>Activity 5a - Analysing the question</vt:lpstr>
      <vt:lpstr>Activity 5a - Analysing the question- Answers</vt:lpstr>
      <vt:lpstr>Activity 5b – Search Terms</vt:lpstr>
      <vt:lpstr>Activity 5b – Search Terms- Answers</vt:lpstr>
      <vt:lpstr>Activity 6: Online Search</vt:lpstr>
      <vt:lpstr>Activity 7: Preparing for feedback</vt:lpstr>
      <vt:lpstr>Activity 8: Feedback </vt:lpstr>
      <vt:lpstr>Extension Activity</vt:lpstr>
      <vt:lpstr>Activity 9: Reflections on today’s learning outcomes</vt:lpstr>
      <vt:lpstr>Self – Assessment Follow up</vt:lpstr>
      <vt:lpstr>Q&amp;A</vt:lpstr>
      <vt:lpstr>Activity 9: Quiz</vt:lpstr>
      <vt:lpstr>Homework</vt:lpstr>
    </vt:vector>
  </TitlesOfParts>
  <Company>Anglia Ruskin University,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Ismael Hamadi</dc:creator>
  <cp:lastModifiedBy>Michael Willshere</cp:lastModifiedBy>
  <cp:revision>55</cp:revision>
  <dcterms:created xsi:type="dcterms:W3CDTF">2018-09-20T14:21:39Z</dcterms:created>
  <dcterms:modified xsi:type="dcterms:W3CDTF">2022-08-12T14:02:27Z</dcterms:modified>
</cp:coreProperties>
</file>